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2.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1.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0.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6" r:id="rId5"/>
    <p:sldId id="265" r:id="rId6"/>
    <p:sldId id="264" r:id="rId7"/>
    <p:sldId id="259" r:id="rId8"/>
    <p:sldId id="267" r:id="rId9"/>
    <p:sldId id="268" r:id="rId10"/>
    <p:sldId id="260" r:id="rId11"/>
    <p:sldId id="261" r:id="rId12"/>
    <p:sldId id="262" r:id="rId13"/>
    <p:sldId id="263"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7" autoAdjust="0"/>
    <p:restoredTop sz="94697" autoAdjust="0"/>
  </p:normalViewPr>
  <p:slideViewPr>
    <p:cSldViewPr snapToGrid="0">
      <p:cViewPr varScale="1">
        <p:scale>
          <a:sx n="78" d="100"/>
          <a:sy n="78" d="100"/>
        </p:scale>
        <p:origin x="96" y="2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sk-SK" smtClean="0"/>
              <a:t>Upravte štýly predlohy textu</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k-SK" smtClean="0"/>
              <a:t>Upravte štýl predlohy podnadpisov</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smtClean="0"/>
              <a:t>Upravte štýly predlohy textu</a:t>
            </a:r>
            <a:endParaRPr lang="en-US" dirty="0"/>
          </a:p>
        </p:txBody>
      </p:sp>
      <p:sp>
        <p:nvSpPr>
          <p:cNvPr id="3" name="Content Placeholder 2"/>
          <p:cNvSpPr>
            <a:spLocks noGrp="1"/>
          </p:cNvSpPr>
          <p:nvPr>
            <p:ph idx="1"/>
          </p:nvPr>
        </p:nvSpPr>
        <p:spPr/>
        <p:txBody>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sk-SK" smtClean="0"/>
              <a:t>Upravte štýly predlohy textu</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k-SK" smtClean="0"/>
              <a:t>Upravte štýl predlohy textu.</a:t>
            </a:r>
          </a:p>
        </p:txBody>
      </p:sp>
      <p:sp>
        <p:nvSpPr>
          <p:cNvPr id="4" name="Date Placeholder 3"/>
          <p:cNvSpPr>
            <a:spLocks noGrp="1"/>
          </p:cNvSpPr>
          <p:nvPr>
            <p:ph type="dt" sz="half" idx="10"/>
          </p:nvPr>
        </p:nvSpPr>
        <p:spPr/>
        <p:txBody>
          <a:bodyPr/>
          <a:lstStyle/>
          <a:p>
            <a:fld id="{48A87A34-81AB-432B-8DAE-1953F412C126}" type="datetimeFigureOut">
              <a:rPr lang="en-US" dirty="0"/>
              <a:t>2/15/2016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sk-SK" smtClean="0"/>
              <a:t>Upravte štýly predlohy textu</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sk-SK" smtClean="0"/>
              <a:t>Upravte štýly predlohy textu</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4" name="Content Placeholder 3"/>
          <p:cNvSpPr>
            <a:spLocks noGrp="1"/>
          </p:cNvSpPr>
          <p:nvPr>
            <p:ph sz="half" idx="2"/>
          </p:nvPr>
        </p:nvSpPr>
        <p:spPr>
          <a:xfrm>
            <a:off x="913795" y="2912232"/>
            <a:ext cx="5107208" cy="2878968"/>
          </a:xfrm>
        </p:spPr>
        <p:txBody>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6" name="Content Placeholder 5"/>
          <p:cNvSpPr>
            <a:spLocks noGrp="1"/>
          </p:cNvSpPr>
          <p:nvPr>
            <p:ph sz="quarter" idx="4"/>
          </p:nvPr>
        </p:nvSpPr>
        <p:spPr>
          <a:xfrm>
            <a:off x="6172200" y="2912232"/>
            <a:ext cx="5095357" cy="2878968"/>
          </a:xfrm>
        </p:spPr>
        <p:txBody>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2/15/2016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smtClean="0"/>
              <a:t>Upravte štýly predlohy textu</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2/15/2016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2/15/2016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sk-SK" smtClean="0"/>
              <a:t>Upravte štýly predlohy textu</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smtClean="0"/>
              <a:t>Upravte štýl predlohy textu.</a:t>
            </a:r>
          </a:p>
        </p:txBody>
      </p:sp>
      <p:sp>
        <p:nvSpPr>
          <p:cNvPr id="5" name="Date Placeholder 4"/>
          <p:cNvSpPr>
            <a:spLocks noGrp="1"/>
          </p:cNvSpPr>
          <p:nvPr>
            <p:ph type="dt" sz="half" idx="10"/>
          </p:nvPr>
        </p:nvSpPr>
        <p:spPr/>
        <p:txBody>
          <a:bodyPr/>
          <a:lstStyle/>
          <a:p>
            <a:fld id="{48A87A34-81AB-432B-8DAE-1953F412C126}" type="datetimeFigureOut">
              <a:rPr lang="en-US" dirty="0"/>
              <a:t>2/15/2016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sk-SK" smtClean="0"/>
              <a:t>Upravte štýly predlohy textu</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k-SK" smtClean="0"/>
              <a:t>Ak chcete pridať obrázok, kliknite na ikonu</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smtClean="0"/>
              <a:t>Upravte štýl predlohy textu.</a:t>
            </a:r>
          </a:p>
        </p:txBody>
      </p:sp>
      <p:sp>
        <p:nvSpPr>
          <p:cNvPr id="5" name="Date Placeholder 4"/>
          <p:cNvSpPr>
            <a:spLocks noGrp="1"/>
          </p:cNvSpPr>
          <p:nvPr>
            <p:ph type="dt" sz="half" idx="10"/>
          </p:nvPr>
        </p:nvSpPr>
        <p:spPr/>
        <p:txBody>
          <a:bodyPr/>
          <a:lstStyle/>
          <a:p>
            <a:fld id="{48A87A34-81AB-432B-8DAE-1953F412C126}" type="datetimeFigureOut">
              <a:rPr lang="en-US" dirty="0"/>
              <a:t>2/15/2016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tický 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sk-SK" smtClean="0"/>
              <a:t>Upravte štýly predlohy textu</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k-SK" smtClean="0"/>
              <a:t>Ak chcete pridať obrázok, kliknite na ikonu</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smtClean="0"/>
              <a:t>Upravte štýl predlohy textu.</a:t>
            </a:r>
          </a:p>
        </p:txBody>
      </p:sp>
      <p:sp>
        <p:nvSpPr>
          <p:cNvPr id="5" name="Date Placeholder 4"/>
          <p:cNvSpPr>
            <a:spLocks noGrp="1"/>
          </p:cNvSpPr>
          <p:nvPr>
            <p:ph type="dt" sz="half" idx="10"/>
          </p:nvPr>
        </p:nvSpPr>
        <p:spPr/>
        <p:txBody>
          <a:bodyPr/>
          <a:lstStyle/>
          <a:p>
            <a:fld id="{48A87A34-81AB-432B-8DAE-1953F412C126}" type="datetimeFigureOut">
              <a:rPr lang="en-US" dirty="0"/>
              <a:t>2/15/2016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ázov a popis">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sk-SK" smtClean="0"/>
              <a:t>Upravte štýly predlohy textu</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smtClean="0"/>
              <a:t>Upravte štýl predlohy textu.</a:t>
            </a:r>
          </a:p>
        </p:txBody>
      </p:sp>
      <p:sp>
        <p:nvSpPr>
          <p:cNvPr id="5" name="Date Placeholder 4"/>
          <p:cNvSpPr>
            <a:spLocks noGrp="1"/>
          </p:cNvSpPr>
          <p:nvPr>
            <p:ph type="dt" sz="half" idx="10"/>
          </p:nvPr>
        </p:nvSpPr>
        <p:spPr/>
        <p:txBody>
          <a:bodyPr/>
          <a:lstStyle/>
          <a:p>
            <a:fld id="{48A87A34-81AB-432B-8DAE-1953F412C126}" type="datetimeFigureOut">
              <a:rPr lang="en-US" dirty="0"/>
              <a:t>2/15/2016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onuka s popisom">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sk-SK" smtClean="0"/>
              <a:t>Upravte štýly predlohy textu</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smtClean="0"/>
              <a:t>Upravte štýl predlohy textu.</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smtClean="0"/>
              <a:t>Upravte štýl predlohy textu.</a:t>
            </a:r>
          </a:p>
        </p:txBody>
      </p:sp>
      <p:sp>
        <p:nvSpPr>
          <p:cNvPr id="5" name="Date Placeholder 4"/>
          <p:cNvSpPr>
            <a:spLocks noGrp="1"/>
          </p:cNvSpPr>
          <p:nvPr>
            <p:ph type="dt" sz="half" idx="10"/>
          </p:nvPr>
        </p:nvSpPr>
        <p:spPr/>
        <p:txBody>
          <a:bodyPr/>
          <a:lstStyle/>
          <a:p>
            <a:fld id="{48A87A34-81AB-432B-8DAE-1953F412C126}" type="datetimeFigureOut">
              <a:rPr lang="en-US" dirty="0"/>
              <a:t>2/15/2016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s názvom">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sk-SK" smtClean="0"/>
              <a:t>Upravte štýly predlohy textu</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smtClean="0"/>
              <a:t>Upravte štýl predlohy textu.</a:t>
            </a:r>
          </a:p>
        </p:txBody>
      </p:sp>
      <p:sp>
        <p:nvSpPr>
          <p:cNvPr id="5" name="Date Placeholder 4"/>
          <p:cNvSpPr>
            <a:spLocks noGrp="1"/>
          </p:cNvSpPr>
          <p:nvPr>
            <p:ph type="dt" sz="half" idx="10"/>
          </p:nvPr>
        </p:nvSpPr>
        <p:spPr/>
        <p:txBody>
          <a:bodyPr/>
          <a:lstStyle/>
          <a:p>
            <a:fld id="{48A87A34-81AB-432B-8DAE-1953F412C126}" type="datetimeFigureOut">
              <a:rPr lang="en-US" dirty="0"/>
              <a:t>2/15/2016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tĺpec">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sk-SK" smtClean="0"/>
              <a:t>Upravte štýly predlohy textu</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Upravte štýl predlohy textu.</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Upravte štýl predlohy textu.</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Upravte štýl predlohy textu.</a:t>
            </a:r>
          </a:p>
        </p:txBody>
      </p:sp>
      <p:sp>
        <p:nvSpPr>
          <p:cNvPr id="3" name="Date Placeholder 2"/>
          <p:cNvSpPr>
            <a:spLocks noGrp="1"/>
          </p:cNvSpPr>
          <p:nvPr>
            <p:ph type="dt" sz="half" idx="10"/>
          </p:nvPr>
        </p:nvSpPr>
        <p:spPr/>
        <p:txBody>
          <a:bodyPr/>
          <a:lstStyle/>
          <a:p>
            <a:fld id="{48A87A34-81AB-432B-8DAE-1953F412C126}" type="datetimeFigureOut">
              <a:rPr lang="en-US" dirty="0"/>
              <a:t>2/15/2016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Stĺpec s obrázkom">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sk-SK" smtClean="0"/>
              <a:t>Upravte štýly predlohy textu</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smtClean="0"/>
              <a:t>Ak chcete pridať obrázok, kliknite na ikonu</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Upravte štýl predlohy textu.</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smtClean="0"/>
              <a:t>Ak chcete pridať obrázok, kliknite na ikonu</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Upravte štýl predlohy textu.</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smtClean="0"/>
              <a:t>Ak chcete pridať obrázok, kliknite na ikonu</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Upravte štýl predlohy textu.</a:t>
            </a:r>
          </a:p>
        </p:txBody>
      </p:sp>
      <p:sp>
        <p:nvSpPr>
          <p:cNvPr id="3" name="Date Placeholder 2"/>
          <p:cNvSpPr>
            <a:spLocks noGrp="1"/>
          </p:cNvSpPr>
          <p:nvPr>
            <p:ph type="dt" sz="half" idx="10"/>
          </p:nvPr>
        </p:nvSpPr>
        <p:spPr/>
        <p:txBody>
          <a:bodyPr/>
          <a:lstStyle/>
          <a:p>
            <a:fld id="{48A87A34-81AB-432B-8DAE-1953F412C126}" type="datetimeFigureOut">
              <a:rPr lang="en-US" dirty="0"/>
              <a:t>2/15/2016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smtClean="0"/>
              <a:t>Upravte štýly predlohy textu</a:t>
            </a:r>
            <a:endParaRPr lang="en-US" dirty="0"/>
          </a:p>
        </p:txBody>
      </p:sp>
      <p:sp>
        <p:nvSpPr>
          <p:cNvPr id="3" name="Vertical Text Placeholder 2"/>
          <p:cNvSpPr>
            <a:spLocks noGrp="1"/>
          </p:cNvSpPr>
          <p:nvPr>
            <p:ph type="body" orient="vert" idx="1"/>
          </p:nvPr>
        </p:nvSpPr>
        <p:spPr/>
        <p:txBody>
          <a:bodyPr vert="eaVert"/>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sk-SK" smtClean="0"/>
              <a:t>Upravte štýly predlohy textu</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sk-SK" smtClean="0"/>
              <a:t>Upravte štýly predlohy textu</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2/15/2016</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ok 3"/>
          <p:cNvPicPr>
            <a:picLocks noChangeAspect="1"/>
          </p:cNvPicPr>
          <p:nvPr/>
        </p:nvPicPr>
        <p:blipFill>
          <a:blip r:embed="rId2">
            <a:lum contrast="-18000"/>
          </a:blip>
          <a:stretch>
            <a:fillRect/>
          </a:stretch>
        </p:blipFill>
        <p:spPr>
          <a:xfrm>
            <a:off x="1653947" y="282419"/>
            <a:ext cx="9467133" cy="6324044"/>
          </a:xfrm>
          <a:prstGeom prst="rect">
            <a:avLst/>
          </a:prstGeom>
          <a:gradFill flip="none" rotWithShape="1">
            <a:gsLst>
              <a:gs pos="47000">
                <a:schemeClr val="accent1">
                  <a:lumMod val="5000"/>
                  <a:lumOff val="95000"/>
                </a:schemeClr>
              </a:gs>
              <a:gs pos="63000">
                <a:schemeClr val="accent1">
                  <a:lumMod val="45000"/>
                  <a:lumOff val="55000"/>
                  <a:alpha val="54000"/>
                </a:schemeClr>
              </a:gs>
              <a:gs pos="83000">
                <a:schemeClr val="accent1">
                  <a:lumMod val="45000"/>
                  <a:lumOff val="55000"/>
                </a:schemeClr>
              </a:gs>
              <a:gs pos="100000">
                <a:schemeClr val="accent1">
                  <a:lumMod val="30000"/>
                  <a:lumOff val="70000"/>
                </a:schemeClr>
              </a:gs>
            </a:gsLst>
            <a:lin ang="10800000" scaled="1"/>
            <a:tileRect/>
          </a:gradFill>
          <a:effectLst>
            <a:outerShdw blurRad="50800" dist="50800" dir="5400000" algn="ctr" rotWithShape="0">
              <a:srgbClr val="000000">
                <a:alpha val="63000"/>
              </a:srgbClr>
            </a:outerShdw>
            <a:softEdge rad="635000"/>
          </a:effectLst>
        </p:spPr>
      </p:pic>
      <p:sp>
        <p:nvSpPr>
          <p:cNvPr id="2" name="Nadpis 1"/>
          <p:cNvSpPr>
            <a:spLocks noGrp="1"/>
          </p:cNvSpPr>
          <p:nvPr>
            <p:ph type="ctrTitle"/>
          </p:nvPr>
        </p:nvSpPr>
        <p:spPr>
          <a:xfrm>
            <a:off x="1651685" y="611436"/>
            <a:ext cx="9469395" cy="3503364"/>
          </a:xfrm>
        </p:spPr>
        <p:txBody>
          <a:bodyPr>
            <a:normAutofit/>
          </a:bodyPr>
          <a:lstStyle/>
          <a:p>
            <a:r>
              <a:rPr lang="sk-SK" dirty="0" smtClean="0">
                <a:solidFill>
                  <a:srgbClr val="FFFF00"/>
                </a:solidFill>
                <a:latin typeface="+mn-lt"/>
              </a:rPr>
              <a:t>V</a:t>
            </a:r>
            <a:r>
              <a:rPr lang="sk-SK" cap="none" dirty="0" smtClean="0">
                <a:solidFill>
                  <a:srgbClr val="FFFF00"/>
                </a:solidFill>
                <a:latin typeface="+mn-lt"/>
              </a:rPr>
              <a:t>yhodnotenie aktuálneho stavu krízovej pripravenosti zdravotníckeho zariadenia </a:t>
            </a:r>
            <a:br>
              <a:rPr lang="sk-SK" cap="none" dirty="0" smtClean="0">
                <a:solidFill>
                  <a:srgbClr val="FFFF00"/>
                </a:solidFill>
                <a:latin typeface="+mn-lt"/>
              </a:rPr>
            </a:br>
            <a:r>
              <a:rPr lang="sk-SK" cap="none" dirty="0">
                <a:solidFill>
                  <a:srgbClr val="FFFF00"/>
                </a:solidFill>
                <a:latin typeface="+mn-lt"/>
              </a:rPr>
              <a:t/>
            </a:r>
            <a:br>
              <a:rPr lang="sk-SK" cap="none" dirty="0">
                <a:solidFill>
                  <a:srgbClr val="FFFF00"/>
                </a:solidFill>
                <a:latin typeface="+mn-lt"/>
              </a:rPr>
            </a:br>
            <a:r>
              <a:rPr lang="sk-SK" cap="none" dirty="0" smtClean="0">
                <a:solidFill>
                  <a:srgbClr val="FFFF00"/>
                </a:solidFill>
                <a:latin typeface="+mn-lt"/>
              </a:rPr>
              <a:t>Nemocnica Poprad, a. s.</a:t>
            </a:r>
            <a:endParaRPr lang="en-GB" dirty="0">
              <a:solidFill>
                <a:srgbClr val="FFFF00"/>
              </a:solidFill>
              <a:latin typeface="+mn-lt"/>
            </a:endParaRPr>
          </a:p>
        </p:txBody>
      </p:sp>
      <p:sp>
        <p:nvSpPr>
          <p:cNvPr id="3" name="Podnadpis 2"/>
          <p:cNvSpPr>
            <a:spLocks noGrp="1"/>
          </p:cNvSpPr>
          <p:nvPr>
            <p:ph type="subTitle" idx="1"/>
          </p:nvPr>
        </p:nvSpPr>
        <p:spPr>
          <a:xfrm>
            <a:off x="1595269" y="4114800"/>
            <a:ext cx="9001462" cy="1600200"/>
          </a:xfrm>
        </p:spPr>
        <p:txBody>
          <a:bodyPr>
            <a:normAutofit lnSpcReduction="10000"/>
          </a:bodyPr>
          <a:lstStyle/>
          <a:p>
            <a:endParaRPr lang="sk-SK" dirty="0" smtClean="0"/>
          </a:p>
          <a:p>
            <a:endParaRPr lang="sk-SK" dirty="0" smtClean="0"/>
          </a:p>
          <a:p>
            <a:r>
              <a:rPr lang="sk-SK" dirty="0" smtClean="0">
                <a:solidFill>
                  <a:schemeClr val="bg1"/>
                </a:solidFill>
              </a:rPr>
              <a:t>Vypracovala: Andrea Madejová, SOR ÚKRaHM</a:t>
            </a:r>
            <a:endParaRPr lang="en-GB" dirty="0">
              <a:solidFill>
                <a:schemeClr val="bg1"/>
              </a:solidFill>
            </a:endParaRPr>
          </a:p>
        </p:txBody>
      </p:sp>
    </p:spTree>
    <p:extLst>
      <p:ext uri="{BB962C8B-B14F-4D97-AF65-F5344CB8AC3E}">
        <p14:creationId xmlns:p14="http://schemas.microsoft.com/office/powerpoint/2010/main" val="3999299105"/>
      </p:ext>
    </p:extLst>
  </p:cSld>
  <p:clrMapOvr>
    <a:masterClrMapping/>
  </p:clrMapOvr>
  <p:transition spd="slow">
    <p:plus/>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ok 3"/>
          <p:cNvPicPr>
            <a:picLocks noChangeAspect="1"/>
          </p:cNvPicPr>
          <p:nvPr/>
        </p:nvPicPr>
        <p:blipFill>
          <a:blip r:embed="rId2">
            <a:lum contrast="-46000"/>
          </a:blip>
          <a:stretch>
            <a:fillRect/>
          </a:stretch>
        </p:blipFill>
        <p:spPr>
          <a:xfrm>
            <a:off x="8859138" y="3549466"/>
            <a:ext cx="3332862" cy="3308534"/>
          </a:xfrm>
          <a:prstGeom prst="rect">
            <a:avLst/>
          </a:prstGeom>
          <a:effectLst>
            <a:softEdge rad="127000"/>
          </a:effectLst>
        </p:spPr>
      </p:pic>
      <p:sp>
        <p:nvSpPr>
          <p:cNvPr id="2" name="Nadpis 1"/>
          <p:cNvSpPr>
            <a:spLocks noGrp="1"/>
          </p:cNvSpPr>
          <p:nvPr>
            <p:ph type="title"/>
          </p:nvPr>
        </p:nvSpPr>
        <p:spPr>
          <a:xfrm>
            <a:off x="822960" y="720091"/>
            <a:ext cx="10139796" cy="2674620"/>
          </a:xfrm>
        </p:spPr>
        <p:txBody>
          <a:bodyPr>
            <a:normAutofit/>
          </a:bodyPr>
          <a:lstStyle/>
          <a:p>
            <a:r>
              <a:rPr lang="sk-SK" sz="2400" b="0" cap="none" dirty="0" smtClean="0">
                <a:solidFill>
                  <a:srgbClr val="00B0F0"/>
                </a:solidFill>
                <a:latin typeface="+mn-lt"/>
              </a:rPr>
              <a:t>Nemocnica Poprad, </a:t>
            </a:r>
            <a:r>
              <a:rPr lang="sk-SK" sz="2400" b="0" cap="none" dirty="0" err="1" smtClean="0">
                <a:solidFill>
                  <a:srgbClr val="00B0F0"/>
                </a:solidFill>
                <a:latin typeface="+mn-lt"/>
              </a:rPr>
              <a:t>a.s</a:t>
            </a:r>
            <a:r>
              <a:rPr lang="sk-SK" sz="2400" b="0" cap="none" dirty="0" smtClean="0">
                <a:solidFill>
                  <a:srgbClr val="00B0F0"/>
                </a:solidFill>
                <a:latin typeface="+mn-lt"/>
              </a:rPr>
              <a:t>. </a:t>
            </a:r>
            <a:r>
              <a:rPr lang="sk-SK" sz="2400" b="0" cap="none" dirty="0" smtClean="0">
                <a:latin typeface="+mn-lt"/>
              </a:rPr>
              <a:t>je zaradená do siete </a:t>
            </a:r>
            <a:r>
              <a:rPr lang="sk-SK" sz="2400" b="0" cap="none" dirty="0" smtClean="0">
                <a:solidFill>
                  <a:srgbClr val="00B0F0"/>
                </a:solidFill>
                <a:latin typeface="+mn-lt"/>
              </a:rPr>
              <a:t>subjektov hospodárskej mobilizácie</a:t>
            </a:r>
            <a:r>
              <a:rPr lang="sk-SK" sz="2400" b="0" cap="none" dirty="0" smtClean="0">
                <a:latin typeface="+mn-lt"/>
              </a:rPr>
              <a:t> vydaním Rozhodnutia MZ SR (č. Z8346-2012-OKM, zo dňa 4.12.2012) a ako SHM </a:t>
            </a:r>
            <a:r>
              <a:rPr lang="sk-SK" sz="2400" b="0" cap="none" dirty="0" smtClean="0">
                <a:solidFill>
                  <a:srgbClr val="00B0F0"/>
                </a:solidFill>
                <a:latin typeface="+mn-lt"/>
              </a:rPr>
              <a:t>vytvára podmienky na poskytovanie zdravotnej starostlivosti obyvateľstvu v čase štátom vyhlásených krízových stavov</a:t>
            </a:r>
            <a:r>
              <a:rPr lang="sk-SK" sz="2400" b="0" cap="none" dirty="0" smtClean="0">
                <a:latin typeface="+mn-lt"/>
              </a:rPr>
              <a:t> alebo v čase vyhlásenej mimoriadnej situácie na základe stanovených postupov uvedených v dokumentácii´, uložených na Útvare krízového riadenia a HM Nemocnice Poprad, </a:t>
            </a:r>
            <a:r>
              <a:rPr lang="sk-SK" sz="2400" b="0" cap="none" dirty="0" err="1" smtClean="0">
                <a:latin typeface="+mn-lt"/>
              </a:rPr>
              <a:t>a.s</a:t>
            </a:r>
            <a:r>
              <a:rPr lang="sk-SK" sz="2400" b="0" cap="none" dirty="0" smtClean="0">
                <a:latin typeface="+mn-lt"/>
              </a:rPr>
              <a:t>. („NP, </a:t>
            </a:r>
            <a:r>
              <a:rPr lang="sk-SK" sz="2400" b="0" cap="none" dirty="0" err="1" smtClean="0">
                <a:latin typeface="+mn-lt"/>
              </a:rPr>
              <a:t>a.s</a:t>
            </a:r>
            <a:r>
              <a:rPr lang="sk-SK" sz="2400" b="0" cap="none" dirty="0" smtClean="0">
                <a:latin typeface="+mn-lt"/>
              </a:rPr>
              <a:t>.“).</a:t>
            </a:r>
            <a:endParaRPr lang="en-GB" sz="2400" b="0" cap="none" dirty="0">
              <a:latin typeface="+mn-lt"/>
            </a:endParaRPr>
          </a:p>
        </p:txBody>
      </p:sp>
      <p:sp>
        <p:nvSpPr>
          <p:cNvPr id="3" name="Zástupný symbol textu 2"/>
          <p:cNvSpPr>
            <a:spLocks noGrp="1"/>
          </p:cNvSpPr>
          <p:nvPr>
            <p:ph type="body" idx="1"/>
          </p:nvPr>
        </p:nvSpPr>
        <p:spPr>
          <a:xfrm>
            <a:off x="1229244" y="4027714"/>
            <a:ext cx="9733512" cy="1534886"/>
          </a:xfrm>
        </p:spPr>
        <p:txBody>
          <a:bodyPr/>
          <a:lstStyle/>
          <a:p>
            <a:r>
              <a:rPr lang="sk-SK" i="1" dirty="0" smtClean="0">
                <a:solidFill>
                  <a:srgbClr val="00B0F0"/>
                </a:solidFill>
              </a:rPr>
              <a:t>V rámci krízovej pripravenosti sú v Nemocnici Poprad, </a:t>
            </a:r>
            <a:r>
              <a:rPr lang="sk-SK" i="1" dirty="0" err="1" smtClean="0">
                <a:solidFill>
                  <a:srgbClr val="00B0F0"/>
                </a:solidFill>
              </a:rPr>
              <a:t>a.s</a:t>
            </a:r>
            <a:r>
              <a:rPr lang="sk-SK" i="1" dirty="0" smtClean="0">
                <a:solidFill>
                  <a:srgbClr val="00B0F0"/>
                </a:solidFill>
              </a:rPr>
              <a:t>. spracované tieto plány a dokumenty :</a:t>
            </a:r>
            <a:endParaRPr lang="en-GB" i="1" dirty="0">
              <a:solidFill>
                <a:srgbClr val="00B0F0"/>
              </a:solidFill>
            </a:endParaRPr>
          </a:p>
        </p:txBody>
      </p:sp>
    </p:spTree>
    <p:extLst>
      <p:ext uri="{BB962C8B-B14F-4D97-AF65-F5344CB8AC3E}">
        <p14:creationId xmlns:p14="http://schemas.microsoft.com/office/powerpoint/2010/main" val="1557853977"/>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0" y="315687"/>
            <a:ext cx="11898630" cy="2381794"/>
          </a:xfrm>
        </p:spPr>
        <p:txBody>
          <a:bodyPr>
            <a:normAutofit fontScale="90000"/>
          </a:bodyPr>
          <a:lstStyle/>
          <a:p>
            <a:pPr marL="457200" indent="-457200">
              <a:buFont typeface="Wingdings" panose="05000000000000000000" pitchFamily="2" charset="2"/>
              <a:buChar char="Ø"/>
            </a:pPr>
            <a:r>
              <a:rPr lang="sk-SK" sz="2800" dirty="0" smtClean="0">
                <a:solidFill>
                  <a:srgbClr val="00B0F0"/>
                </a:solidFill>
                <a:latin typeface="+mn-lt"/>
              </a:rPr>
              <a:t>KRÍZOVÝ PLÁN</a:t>
            </a:r>
            <a:r>
              <a:rPr lang="sk-SK" sz="2800" dirty="0" smtClean="0">
                <a:latin typeface="+mn-lt"/>
              </a:rPr>
              <a:t/>
            </a:r>
            <a:br>
              <a:rPr lang="sk-SK" sz="2800" dirty="0" smtClean="0">
                <a:latin typeface="+mn-lt"/>
              </a:rPr>
            </a:br>
            <a:r>
              <a:rPr lang="sk-SK" sz="2800" cap="none" dirty="0" smtClean="0">
                <a:latin typeface="+mn-lt"/>
              </a:rPr>
              <a:t/>
            </a:r>
            <a:br>
              <a:rPr lang="sk-SK" sz="2800" cap="none" dirty="0" smtClean="0">
                <a:latin typeface="+mn-lt"/>
              </a:rPr>
            </a:br>
            <a:r>
              <a:rPr lang="sk-SK" sz="2200" cap="none" dirty="0" smtClean="0">
                <a:latin typeface="+mn-lt"/>
              </a:rPr>
              <a:t>- </a:t>
            </a:r>
            <a:r>
              <a:rPr lang="sk-SK" sz="2200" b="0" cap="none" dirty="0" smtClean="0">
                <a:latin typeface="+mn-lt"/>
              </a:rPr>
              <a:t>pozostávajúci z dvanástich osobitých dokumentácií v písomnej forme a v elektronickej podobe v informačnom programe EPSIS JIHM a v súvislosti s krízovou pripravenosťou okrem iného zahŕňa </a:t>
            </a:r>
            <a:r>
              <a:rPr lang="sk-SK" sz="2200" i="1" u="sng" cap="none" dirty="0" smtClean="0">
                <a:solidFill>
                  <a:srgbClr val="00B0F0"/>
                </a:solidFill>
                <a:latin typeface="+mn-lt"/>
              </a:rPr>
              <a:t>Štruktúru lôžkového fondu NP, </a:t>
            </a:r>
            <a:r>
              <a:rPr lang="sk-SK" sz="2200" i="1" u="sng" cap="none" dirty="0" err="1" smtClean="0">
                <a:solidFill>
                  <a:srgbClr val="00B0F0"/>
                </a:solidFill>
                <a:latin typeface="+mn-lt"/>
              </a:rPr>
              <a:t>a.s</a:t>
            </a:r>
            <a:r>
              <a:rPr lang="sk-SK" sz="2200" i="1" u="sng" cap="none" dirty="0" smtClean="0">
                <a:solidFill>
                  <a:srgbClr val="00B0F0"/>
                </a:solidFill>
                <a:latin typeface="+mn-lt"/>
              </a:rPr>
              <a:t>. </a:t>
            </a:r>
            <a:r>
              <a:rPr lang="sk-SK" sz="2200" b="0" cap="none" dirty="0" smtClean="0">
                <a:latin typeface="+mn-lt"/>
              </a:rPr>
              <a:t>a kapacitu rozšíreného lôžkového fondu, ktorú je schopná NP, </a:t>
            </a:r>
            <a:r>
              <a:rPr lang="sk-SK" sz="2200" b="0" cap="none" dirty="0" err="1" smtClean="0">
                <a:latin typeface="+mn-lt"/>
              </a:rPr>
              <a:t>a.s</a:t>
            </a:r>
            <a:r>
              <a:rPr lang="sk-SK" sz="2200" b="0" cap="none" dirty="0" smtClean="0">
                <a:latin typeface="+mn-lt"/>
              </a:rPr>
              <a:t>. zabezpečiť v prípade krízovej situácie alebo mimoriadnej udalosti ozbrojeným silám, ministerstvu vnútra a obyvateľstvu.</a:t>
            </a:r>
            <a:br>
              <a:rPr lang="sk-SK" sz="2200" b="0" cap="none" dirty="0" smtClean="0">
                <a:latin typeface="+mn-lt"/>
              </a:rPr>
            </a:br>
            <a:endParaRPr lang="en-GB" sz="2200" b="0" dirty="0">
              <a:latin typeface="+mn-lt"/>
            </a:endParaRPr>
          </a:p>
        </p:txBody>
      </p:sp>
      <p:sp>
        <p:nvSpPr>
          <p:cNvPr id="3" name="Zástupný symbol textu 2"/>
          <p:cNvSpPr>
            <a:spLocks noGrp="1"/>
          </p:cNvSpPr>
          <p:nvPr>
            <p:ph type="body" idx="1"/>
          </p:nvPr>
        </p:nvSpPr>
        <p:spPr>
          <a:xfrm>
            <a:off x="1229244" y="2537460"/>
            <a:ext cx="9733512" cy="3384370"/>
          </a:xfrm>
        </p:spPr>
        <p:txBody>
          <a:bodyPr/>
          <a:lstStyle/>
          <a:p>
            <a:r>
              <a:rPr lang="sk-SK" sz="2000" dirty="0" smtClean="0"/>
              <a:t>6 členov je zaradených v Krízovom štábe NP, </a:t>
            </a:r>
            <a:r>
              <a:rPr lang="sk-SK" sz="2000" dirty="0" err="1" smtClean="0"/>
              <a:t>a.s</a:t>
            </a:r>
            <a:r>
              <a:rPr lang="sk-SK" sz="2000" dirty="0" smtClean="0"/>
              <a:t>.</a:t>
            </a:r>
          </a:p>
          <a:p>
            <a:endParaRPr lang="en-GB" dirty="0"/>
          </a:p>
        </p:txBody>
      </p:sp>
      <p:graphicFrame>
        <p:nvGraphicFramePr>
          <p:cNvPr id="4" name="Tabuľka 3"/>
          <p:cNvGraphicFramePr>
            <a:graphicFrameLocks noGrp="1"/>
          </p:cNvGraphicFramePr>
          <p:nvPr>
            <p:extLst>
              <p:ext uri="{D42A27DB-BD31-4B8C-83A1-F6EECF244321}">
                <p14:modId xmlns:p14="http://schemas.microsoft.com/office/powerpoint/2010/main" val="3833628250"/>
              </p:ext>
            </p:extLst>
          </p:nvPr>
        </p:nvGraphicFramePr>
        <p:xfrm>
          <a:off x="1287780" y="3030040"/>
          <a:ext cx="9738359" cy="3772730"/>
        </p:xfrm>
        <a:graphic>
          <a:graphicData uri="http://schemas.openxmlformats.org/drawingml/2006/table">
            <a:tbl>
              <a:tblPr firstRow="1" firstCol="1" bandRow="1">
                <a:tableStyleId>{5C22544A-7EE6-4342-B048-85BDC9FD1C3A}</a:tableStyleId>
              </a:tblPr>
              <a:tblGrid>
                <a:gridCol w="1578132"/>
                <a:gridCol w="1578132"/>
                <a:gridCol w="2119706"/>
                <a:gridCol w="2200381"/>
                <a:gridCol w="1131004"/>
                <a:gridCol w="1131004"/>
              </a:tblGrid>
              <a:tr h="563328">
                <a:tc>
                  <a:txBody>
                    <a:bodyPr/>
                    <a:lstStyle/>
                    <a:p>
                      <a:pPr algn="ctr">
                        <a:lnSpc>
                          <a:spcPct val="107000"/>
                        </a:lnSpc>
                        <a:spcAft>
                          <a:spcPts val="0"/>
                        </a:spcAft>
                      </a:pPr>
                      <a:r>
                        <a:rPr lang="sk-SK" sz="900" dirty="0">
                          <a:effectLst/>
                        </a:rPr>
                        <a:t> </a:t>
                      </a:r>
                      <a:endParaRPr lang="en-GB" sz="900" dirty="0">
                        <a:effectLst/>
                      </a:endParaRPr>
                    </a:p>
                    <a:p>
                      <a:pPr algn="ctr">
                        <a:lnSpc>
                          <a:spcPct val="107000"/>
                        </a:lnSpc>
                        <a:spcAft>
                          <a:spcPts val="0"/>
                        </a:spcAft>
                      </a:pPr>
                      <a:r>
                        <a:rPr lang="sk-SK" sz="900" dirty="0">
                          <a:effectLst/>
                        </a:rPr>
                        <a:t>Názov SHM</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900" dirty="0">
                          <a:effectLst/>
                        </a:rPr>
                        <a:t> </a:t>
                      </a:r>
                      <a:endParaRPr lang="en-GB" sz="900" dirty="0">
                        <a:effectLst/>
                      </a:endParaRPr>
                    </a:p>
                    <a:p>
                      <a:pPr algn="ctr">
                        <a:lnSpc>
                          <a:spcPct val="107000"/>
                        </a:lnSpc>
                        <a:spcAft>
                          <a:spcPts val="0"/>
                        </a:spcAft>
                      </a:pPr>
                      <a:r>
                        <a:rPr lang="sk-SK" sz="900" dirty="0">
                          <a:effectLst/>
                        </a:rPr>
                        <a:t>Titul, meno a priezvisko členov Krízového štábu</a:t>
                      </a:r>
                      <a:endParaRPr lang="en-GB" sz="900" dirty="0">
                        <a:effectLst/>
                      </a:endParaRPr>
                    </a:p>
                    <a:p>
                      <a:pPr algn="ctr">
                        <a:lnSpc>
                          <a:spcPct val="107000"/>
                        </a:lnSpc>
                        <a:spcAft>
                          <a:spcPts val="0"/>
                        </a:spcAft>
                      </a:pPr>
                      <a:r>
                        <a:rPr lang="sk-SK" sz="900" dirty="0">
                          <a:effectLst/>
                        </a:rPr>
                        <a:t> </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900" dirty="0">
                          <a:effectLst/>
                        </a:rPr>
                        <a:t> </a:t>
                      </a:r>
                      <a:endParaRPr lang="en-GB" sz="900" dirty="0">
                        <a:effectLst/>
                      </a:endParaRPr>
                    </a:p>
                    <a:p>
                      <a:pPr algn="ctr">
                        <a:lnSpc>
                          <a:spcPct val="107000"/>
                        </a:lnSpc>
                        <a:spcAft>
                          <a:spcPts val="0"/>
                        </a:spcAft>
                      </a:pPr>
                      <a:r>
                        <a:rPr lang="sk-SK" sz="900" dirty="0">
                          <a:effectLst/>
                        </a:rPr>
                        <a:t>Funkcia v Krízovom štábe a pracovné zaradenie</a:t>
                      </a:r>
                      <a:endParaRPr lang="en-GB" sz="900" dirty="0">
                        <a:effectLst/>
                      </a:endParaRPr>
                    </a:p>
                    <a:p>
                      <a:pPr algn="ctr">
                        <a:lnSpc>
                          <a:spcPct val="107000"/>
                        </a:lnSpc>
                        <a:spcAft>
                          <a:spcPts val="0"/>
                        </a:spcAft>
                      </a:pPr>
                      <a:r>
                        <a:rPr lang="sk-SK" sz="900" dirty="0">
                          <a:effectLst/>
                        </a:rPr>
                        <a:t> </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900" dirty="0">
                          <a:effectLst/>
                        </a:rPr>
                        <a:t> </a:t>
                      </a:r>
                      <a:endParaRPr lang="en-GB" sz="900" dirty="0">
                        <a:effectLst/>
                      </a:endParaRPr>
                    </a:p>
                    <a:p>
                      <a:pPr algn="ctr">
                        <a:lnSpc>
                          <a:spcPct val="107000"/>
                        </a:lnSpc>
                        <a:spcAft>
                          <a:spcPts val="0"/>
                        </a:spcAft>
                      </a:pPr>
                      <a:r>
                        <a:rPr lang="sk-SK" sz="900" dirty="0">
                          <a:effectLst/>
                        </a:rPr>
                        <a:t> </a:t>
                      </a:r>
                      <a:endParaRPr lang="en-GB" sz="900" dirty="0">
                        <a:effectLst/>
                      </a:endParaRPr>
                    </a:p>
                    <a:p>
                      <a:pPr algn="ctr">
                        <a:lnSpc>
                          <a:spcPct val="107000"/>
                        </a:lnSpc>
                        <a:spcAft>
                          <a:spcPts val="0"/>
                        </a:spcAft>
                      </a:pPr>
                      <a:r>
                        <a:rPr lang="sk-SK" sz="900" dirty="0">
                          <a:effectLst/>
                        </a:rPr>
                        <a:t> </a:t>
                      </a:r>
                      <a:endParaRPr lang="en-GB" sz="900" dirty="0">
                        <a:effectLst/>
                      </a:endParaRPr>
                    </a:p>
                    <a:p>
                      <a:pPr algn="ctr">
                        <a:lnSpc>
                          <a:spcPct val="107000"/>
                        </a:lnSpc>
                        <a:spcAft>
                          <a:spcPts val="0"/>
                        </a:spcAft>
                      </a:pPr>
                      <a:r>
                        <a:rPr lang="sk-SK" sz="900" dirty="0">
                          <a:effectLst/>
                        </a:rPr>
                        <a:t>E-mailová adresa</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gridSpan="2">
                  <a:txBody>
                    <a:bodyPr/>
                    <a:lstStyle/>
                    <a:p>
                      <a:pPr algn="ctr">
                        <a:lnSpc>
                          <a:spcPct val="107000"/>
                        </a:lnSpc>
                        <a:spcAft>
                          <a:spcPts val="0"/>
                        </a:spcAft>
                      </a:pPr>
                      <a:r>
                        <a:rPr lang="sk-SK" sz="700" dirty="0">
                          <a:effectLst/>
                        </a:rPr>
                        <a:t> </a:t>
                      </a:r>
                      <a:endParaRPr lang="en-GB" sz="700" dirty="0">
                        <a:effectLst/>
                      </a:endParaRPr>
                    </a:p>
                    <a:p>
                      <a:pPr algn="ctr">
                        <a:lnSpc>
                          <a:spcPct val="107000"/>
                        </a:lnSpc>
                        <a:spcAft>
                          <a:spcPts val="0"/>
                        </a:spcAft>
                      </a:pPr>
                      <a:r>
                        <a:rPr lang="sk-SK" sz="900" dirty="0">
                          <a:effectLst/>
                        </a:rPr>
                        <a:t>Telefonické spojenie :</a:t>
                      </a:r>
                      <a:endParaRPr lang="en-GB" sz="900" dirty="0">
                        <a:effectLst/>
                      </a:endParaRPr>
                    </a:p>
                    <a:p>
                      <a:pPr algn="ctr">
                        <a:lnSpc>
                          <a:spcPct val="107000"/>
                        </a:lnSpc>
                        <a:spcAft>
                          <a:spcPts val="0"/>
                        </a:spcAft>
                      </a:pPr>
                      <a:r>
                        <a:rPr lang="sk-SK" sz="900" dirty="0">
                          <a:effectLst/>
                        </a:rPr>
                        <a:t> </a:t>
                      </a:r>
                      <a:endParaRPr lang="en-GB" sz="900" dirty="0">
                        <a:effectLst/>
                      </a:endParaRPr>
                    </a:p>
                    <a:p>
                      <a:pPr algn="ctr">
                        <a:lnSpc>
                          <a:spcPct val="107000"/>
                        </a:lnSpc>
                        <a:spcAft>
                          <a:spcPts val="0"/>
                        </a:spcAft>
                      </a:pPr>
                      <a:r>
                        <a:rPr lang="sk-SK" sz="900" dirty="0">
                          <a:effectLst/>
                        </a:rPr>
                        <a:t>Pevná linka do zamestnania</a:t>
                      </a:r>
                      <a:endParaRPr lang="en-GB" sz="900" dirty="0">
                        <a:effectLst/>
                      </a:endParaRPr>
                    </a:p>
                    <a:p>
                      <a:pPr algn="ctr">
                        <a:lnSpc>
                          <a:spcPct val="107000"/>
                        </a:lnSpc>
                        <a:spcAft>
                          <a:spcPts val="0"/>
                        </a:spcAft>
                      </a:pPr>
                      <a:r>
                        <a:rPr lang="sk-SK" sz="900" dirty="0">
                          <a:effectLst/>
                        </a:rPr>
                        <a:t>Mobil</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hMerge="1">
                  <a:txBody>
                    <a:bodyPr/>
                    <a:lstStyle/>
                    <a:p>
                      <a:endParaRPr lang="en-GB"/>
                    </a:p>
                  </a:txBody>
                  <a:tcPr/>
                </a:tc>
              </a:tr>
              <a:tr h="107956">
                <a:tc rowSpan="8">
                  <a:txBody>
                    <a:bodyPr/>
                    <a:lstStyle/>
                    <a:p>
                      <a:pPr marL="71755" marR="71755">
                        <a:lnSpc>
                          <a:spcPct val="107000"/>
                        </a:lnSpc>
                        <a:spcAft>
                          <a:spcPts val="0"/>
                        </a:spcAft>
                      </a:pPr>
                      <a:r>
                        <a:rPr lang="sk-SK" sz="700" dirty="0">
                          <a:effectLst/>
                        </a:rPr>
                        <a:t> </a:t>
                      </a:r>
                      <a:endParaRPr lang="en-GB" sz="700" dirty="0">
                        <a:effectLst/>
                      </a:endParaRPr>
                    </a:p>
                    <a:p>
                      <a:pPr marL="71755" marR="71755">
                        <a:lnSpc>
                          <a:spcPct val="107000"/>
                        </a:lnSpc>
                        <a:spcAft>
                          <a:spcPts val="0"/>
                        </a:spcAft>
                      </a:pPr>
                      <a:r>
                        <a:rPr lang="sk-SK" sz="700" dirty="0">
                          <a:effectLst/>
                        </a:rPr>
                        <a:t> </a:t>
                      </a:r>
                      <a:endParaRPr lang="en-GB" sz="700" dirty="0">
                        <a:effectLst/>
                      </a:endParaRPr>
                    </a:p>
                    <a:p>
                      <a:pPr marL="71755" marR="71755" algn="ctr">
                        <a:lnSpc>
                          <a:spcPct val="107000"/>
                        </a:lnSpc>
                        <a:spcAft>
                          <a:spcPts val="0"/>
                        </a:spcAft>
                      </a:pPr>
                      <a:r>
                        <a:rPr lang="sk-SK" sz="1600" dirty="0">
                          <a:effectLst/>
                        </a:rPr>
                        <a:t>           </a:t>
                      </a:r>
                      <a:endParaRPr lang="sk-SK" sz="1600" dirty="0" smtClean="0">
                        <a:effectLst/>
                      </a:endParaRPr>
                    </a:p>
                    <a:p>
                      <a:pPr marL="71755" marR="71755" algn="ctr">
                        <a:lnSpc>
                          <a:spcPct val="107000"/>
                        </a:lnSpc>
                        <a:spcAft>
                          <a:spcPts val="0"/>
                        </a:spcAft>
                      </a:pPr>
                      <a:r>
                        <a:rPr lang="sk-SK" sz="1600" dirty="0" smtClean="0">
                          <a:effectLst/>
                        </a:rPr>
                        <a:t> </a:t>
                      </a:r>
                      <a:r>
                        <a:rPr lang="sk-SK" sz="1600" dirty="0">
                          <a:effectLst/>
                        </a:rPr>
                        <a:t>Nemocnica Poprad, </a:t>
                      </a:r>
                      <a:r>
                        <a:rPr lang="sk-SK" sz="1600" dirty="0" err="1">
                          <a:effectLst/>
                        </a:rPr>
                        <a:t>a.s</a:t>
                      </a:r>
                      <a:r>
                        <a:rPr lang="sk-SK" sz="1600" dirty="0">
                          <a:effectLst/>
                        </a:rPr>
                        <a:t>.</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vert="vert270"/>
                </a:tc>
                <a:tc>
                  <a:txBody>
                    <a:bodyPr/>
                    <a:lstStyle/>
                    <a:p>
                      <a:pPr algn="ctr">
                        <a:lnSpc>
                          <a:spcPct val="107000"/>
                        </a:lnSpc>
                        <a:spcAft>
                          <a:spcPts val="0"/>
                        </a:spcAft>
                      </a:pPr>
                      <a:r>
                        <a:rPr lang="sk-SK" sz="700">
                          <a:effectLst/>
                        </a:rPr>
                        <a:t>1.</a:t>
                      </a:r>
                      <a:endParaRPr lang="en-GB" sz="70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700">
                          <a:effectLst/>
                        </a:rPr>
                        <a:t>2.</a:t>
                      </a:r>
                      <a:endParaRPr lang="en-GB" sz="70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700">
                          <a:effectLst/>
                        </a:rPr>
                        <a:t>3.</a:t>
                      </a:r>
                      <a:endParaRPr lang="en-GB" sz="70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700">
                          <a:effectLst/>
                        </a:rPr>
                        <a:t>4.</a:t>
                      </a:r>
                      <a:endParaRPr lang="en-GB" sz="70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700">
                          <a:effectLst/>
                        </a:rPr>
                        <a:t>5.</a:t>
                      </a:r>
                      <a:endParaRPr lang="en-GB" sz="70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r>
              <a:tr h="514448">
                <a:tc vMerge="1">
                  <a:txBody>
                    <a:bodyPr/>
                    <a:lstStyle/>
                    <a:p>
                      <a:endParaRPr lang="en-GB"/>
                    </a:p>
                  </a:txBody>
                  <a:tcPr/>
                </a:tc>
                <a:tc>
                  <a:txBody>
                    <a:bodyPr/>
                    <a:lstStyle/>
                    <a:p>
                      <a:pPr algn="ctr">
                        <a:lnSpc>
                          <a:spcPct val="107000"/>
                        </a:lnSpc>
                        <a:spcAft>
                          <a:spcPts val="0"/>
                        </a:spcAft>
                      </a:pPr>
                      <a:r>
                        <a:rPr lang="sk-SK" sz="700" dirty="0">
                          <a:effectLst/>
                        </a:rPr>
                        <a:t> </a:t>
                      </a:r>
                      <a:endParaRPr lang="en-GB" sz="700" dirty="0">
                        <a:effectLst/>
                      </a:endParaRPr>
                    </a:p>
                    <a:p>
                      <a:pPr algn="ctr">
                        <a:lnSpc>
                          <a:spcPct val="107000"/>
                        </a:lnSpc>
                        <a:spcAft>
                          <a:spcPts val="0"/>
                        </a:spcAft>
                      </a:pPr>
                      <a:r>
                        <a:rPr lang="sk-SK" sz="1050" b="1" dirty="0">
                          <a:effectLst/>
                        </a:rPr>
                        <a:t>MUDr. Jozef </a:t>
                      </a:r>
                      <a:r>
                        <a:rPr lang="sk-SK" sz="1050" b="1" dirty="0" err="1">
                          <a:effectLst/>
                        </a:rPr>
                        <a:t>Tekáč</a:t>
                      </a:r>
                      <a:r>
                        <a:rPr lang="sk-SK" sz="1050" b="1" dirty="0">
                          <a:effectLst/>
                        </a:rPr>
                        <a:t>, MPH</a:t>
                      </a:r>
                      <a:endParaRPr lang="en-GB" sz="1050" b="1"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700" dirty="0">
                          <a:effectLst/>
                        </a:rPr>
                        <a:t> </a:t>
                      </a:r>
                      <a:endParaRPr lang="en-GB" sz="700" dirty="0">
                        <a:effectLst/>
                      </a:endParaRPr>
                    </a:p>
                    <a:p>
                      <a:pPr algn="ctr">
                        <a:lnSpc>
                          <a:spcPct val="107000"/>
                        </a:lnSpc>
                        <a:spcAft>
                          <a:spcPts val="0"/>
                        </a:spcAft>
                      </a:pPr>
                      <a:r>
                        <a:rPr lang="sk-SK" sz="900" dirty="0">
                          <a:effectLst/>
                        </a:rPr>
                        <a:t>vedúci KŠ</a:t>
                      </a:r>
                      <a:endParaRPr lang="en-GB" sz="900" dirty="0">
                        <a:effectLst/>
                      </a:endParaRPr>
                    </a:p>
                    <a:p>
                      <a:pPr algn="ctr">
                        <a:lnSpc>
                          <a:spcPct val="107000"/>
                        </a:lnSpc>
                        <a:spcAft>
                          <a:spcPts val="0"/>
                        </a:spcAft>
                      </a:pPr>
                      <a:r>
                        <a:rPr lang="sk-SK" sz="900" dirty="0">
                          <a:effectLst/>
                        </a:rPr>
                        <a:t>riaditeľ LPS</a:t>
                      </a:r>
                      <a:endParaRPr lang="en-GB" sz="900" dirty="0">
                        <a:effectLst/>
                      </a:endParaRPr>
                    </a:p>
                    <a:p>
                      <a:pPr algn="ctr">
                        <a:lnSpc>
                          <a:spcPct val="107000"/>
                        </a:lnSpc>
                        <a:spcAft>
                          <a:spcPts val="0"/>
                        </a:spcAft>
                      </a:pPr>
                      <a:r>
                        <a:rPr lang="sk-SK" sz="700" dirty="0">
                          <a:effectLst/>
                        </a:rPr>
                        <a:t> </a:t>
                      </a:r>
                      <a:endParaRPr lang="en-GB"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700" dirty="0">
                          <a:effectLst/>
                        </a:rPr>
                        <a:t> </a:t>
                      </a:r>
                      <a:endParaRPr lang="en-GB" sz="700" dirty="0">
                        <a:effectLst/>
                      </a:endParaRPr>
                    </a:p>
                    <a:p>
                      <a:pPr algn="ctr">
                        <a:lnSpc>
                          <a:spcPct val="107000"/>
                        </a:lnSpc>
                        <a:spcAft>
                          <a:spcPts val="0"/>
                        </a:spcAft>
                      </a:pPr>
                      <a:r>
                        <a:rPr lang="sk-SK" sz="800" dirty="0">
                          <a:effectLst/>
                        </a:rPr>
                        <a:t>jozef.tekac@nemocnicapp.sk</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800" dirty="0">
                          <a:effectLst/>
                        </a:rPr>
                        <a:t> </a:t>
                      </a:r>
                      <a:endParaRPr lang="en-GB" sz="800" dirty="0">
                        <a:effectLst/>
                      </a:endParaRPr>
                    </a:p>
                    <a:p>
                      <a:pPr algn="ctr">
                        <a:lnSpc>
                          <a:spcPct val="107000"/>
                        </a:lnSpc>
                        <a:spcAft>
                          <a:spcPts val="0"/>
                        </a:spcAft>
                      </a:pPr>
                      <a:r>
                        <a:rPr lang="sk-SK" sz="800" dirty="0">
                          <a:effectLst/>
                        </a:rPr>
                        <a:t>052/7125488</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800" dirty="0">
                          <a:effectLst/>
                        </a:rPr>
                        <a:t> </a:t>
                      </a:r>
                      <a:endParaRPr lang="en-GB" sz="800" dirty="0">
                        <a:effectLst/>
                      </a:endParaRPr>
                    </a:p>
                    <a:p>
                      <a:pPr algn="ctr">
                        <a:lnSpc>
                          <a:spcPct val="107000"/>
                        </a:lnSpc>
                        <a:spcAft>
                          <a:spcPts val="0"/>
                        </a:spcAft>
                      </a:pPr>
                      <a:r>
                        <a:rPr lang="en-US" sz="800" dirty="0">
                          <a:effectLst/>
                        </a:rPr>
                        <a:t>0905 906 248</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r>
              <a:tr h="514448">
                <a:tc vMerge="1">
                  <a:txBody>
                    <a:bodyPr/>
                    <a:lstStyle/>
                    <a:p>
                      <a:endParaRPr lang="en-GB"/>
                    </a:p>
                  </a:txBody>
                  <a:tcPr/>
                </a:tc>
                <a:tc>
                  <a:txBody>
                    <a:bodyPr/>
                    <a:lstStyle/>
                    <a:p>
                      <a:pPr algn="ctr">
                        <a:lnSpc>
                          <a:spcPct val="107000"/>
                        </a:lnSpc>
                        <a:spcAft>
                          <a:spcPts val="0"/>
                        </a:spcAft>
                      </a:pPr>
                      <a:r>
                        <a:rPr lang="sk-SK" sz="700" dirty="0">
                          <a:effectLst/>
                        </a:rPr>
                        <a:t> </a:t>
                      </a:r>
                      <a:endParaRPr lang="en-GB" sz="700" dirty="0">
                        <a:effectLst/>
                      </a:endParaRPr>
                    </a:p>
                    <a:p>
                      <a:pPr algn="ctr">
                        <a:lnSpc>
                          <a:spcPct val="107000"/>
                        </a:lnSpc>
                        <a:spcAft>
                          <a:spcPts val="0"/>
                        </a:spcAft>
                      </a:pPr>
                      <a:r>
                        <a:rPr lang="sk-SK" sz="1050" dirty="0">
                          <a:effectLst/>
                        </a:rPr>
                        <a:t>Ing. Dušan Majerník</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700" dirty="0">
                          <a:effectLst/>
                        </a:rPr>
                        <a:t> </a:t>
                      </a:r>
                      <a:endParaRPr lang="en-GB" sz="700" dirty="0">
                        <a:effectLst/>
                      </a:endParaRPr>
                    </a:p>
                    <a:p>
                      <a:pPr algn="ctr">
                        <a:lnSpc>
                          <a:spcPct val="107000"/>
                        </a:lnSpc>
                        <a:spcAft>
                          <a:spcPts val="0"/>
                        </a:spcAft>
                      </a:pPr>
                      <a:r>
                        <a:rPr lang="sk-SK" sz="900" dirty="0">
                          <a:effectLst/>
                        </a:rPr>
                        <a:t>zástupca vedúceho KŠ</a:t>
                      </a:r>
                      <a:endParaRPr lang="en-GB" sz="900" dirty="0">
                        <a:effectLst/>
                      </a:endParaRPr>
                    </a:p>
                    <a:p>
                      <a:pPr algn="ctr">
                        <a:lnSpc>
                          <a:spcPct val="107000"/>
                        </a:lnSpc>
                        <a:spcAft>
                          <a:spcPts val="0"/>
                        </a:spcAft>
                      </a:pPr>
                      <a:r>
                        <a:rPr lang="sk-SK" sz="900" dirty="0">
                          <a:effectLst/>
                        </a:rPr>
                        <a:t>riaditeľ TPÚ</a:t>
                      </a:r>
                      <a:endParaRPr lang="en-GB" sz="900" dirty="0">
                        <a:effectLst/>
                      </a:endParaRPr>
                    </a:p>
                    <a:p>
                      <a:pPr algn="ctr">
                        <a:lnSpc>
                          <a:spcPct val="107000"/>
                        </a:lnSpc>
                        <a:spcAft>
                          <a:spcPts val="0"/>
                        </a:spcAft>
                      </a:pPr>
                      <a:r>
                        <a:rPr lang="sk-SK" sz="700" dirty="0">
                          <a:effectLst/>
                        </a:rPr>
                        <a:t> </a:t>
                      </a:r>
                      <a:endParaRPr lang="en-GB"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700" dirty="0">
                          <a:effectLst/>
                        </a:rPr>
                        <a:t> </a:t>
                      </a:r>
                      <a:endParaRPr lang="en-GB" sz="700" dirty="0">
                        <a:effectLst/>
                      </a:endParaRPr>
                    </a:p>
                    <a:p>
                      <a:pPr algn="ctr">
                        <a:lnSpc>
                          <a:spcPct val="107000"/>
                        </a:lnSpc>
                        <a:spcAft>
                          <a:spcPts val="0"/>
                        </a:spcAft>
                      </a:pPr>
                      <a:r>
                        <a:rPr lang="sk-SK" sz="800" dirty="0">
                          <a:effectLst/>
                        </a:rPr>
                        <a:t>dusan.majernik@nemocnicapp.sk</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800" dirty="0">
                          <a:effectLst/>
                        </a:rPr>
                        <a:t> </a:t>
                      </a:r>
                      <a:endParaRPr lang="en-GB" sz="800" dirty="0">
                        <a:effectLst/>
                      </a:endParaRPr>
                    </a:p>
                    <a:p>
                      <a:pPr algn="ctr">
                        <a:lnSpc>
                          <a:spcPct val="107000"/>
                        </a:lnSpc>
                        <a:spcAft>
                          <a:spcPts val="0"/>
                        </a:spcAft>
                      </a:pPr>
                      <a:r>
                        <a:rPr lang="sk-SK" sz="800" dirty="0">
                          <a:effectLst/>
                        </a:rPr>
                        <a:t>052/7125203</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800" dirty="0">
                          <a:effectLst/>
                        </a:rPr>
                        <a:t> </a:t>
                      </a:r>
                      <a:endParaRPr lang="en-GB" sz="800" dirty="0">
                        <a:effectLst/>
                      </a:endParaRPr>
                    </a:p>
                    <a:p>
                      <a:pPr algn="ctr">
                        <a:lnSpc>
                          <a:spcPct val="107000"/>
                        </a:lnSpc>
                        <a:spcAft>
                          <a:spcPts val="0"/>
                        </a:spcAft>
                      </a:pPr>
                      <a:r>
                        <a:rPr lang="sk-SK" sz="800" dirty="0">
                          <a:effectLst/>
                        </a:rPr>
                        <a:t>0948 118 604</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r>
              <a:tr h="449485">
                <a:tc vMerge="1">
                  <a:txBody>
                    <a:bodyPr/>
                    <a:lstStyle/>
                    <a:p>
                      <a:endParaRPr lang="en-GB"/>
                    </a:p>
                  </a:txBody>
                  <a:tcPr/>
                </a:tc>
                <a:tc>
                  <a:txBody>
                    <a:bodyPr/>
                    <a:lstStyle/>
                    <a:p>
                      <a:pPr algn="ctr">
                        <a:lnSpc>
                          <a:spcPct val="107000"/>
                        </a:lnSpc>
                        <a:spcAft>
                          <a:spcPts val="0"/>
                        </a:spcAft>
                      </a:pPr>
                      <a:r>
                        <a:rPr lang="sk-SK" sz="700" dirty="0">
                          <a:effectLst/>
                        </a:rPr>
                        <a:t> </a:t>
                      </a:r>
                      <a:endParaRPr lang="en-GB" sz="700" dirty="0">
                        <a:effectLst/>
                      </a:endParaRPr>
                    </a:p>
                    <a:p>
                      <a:pPr algn="ctr">
                        <a:lnSpc>
                          <a:spcPct val="107000"/>
                        </a:lnSpc>
                        <a:spcAft>
                          <a:spcPts val="0"/>
                        </a:spcAft>
                      </a:pPr>
                      <a:r>
                        <a:rPr lang="sk-SK" sz="1050" dirty="0">
                          <a:effectLst/>
                        </a:rPr>
                        <a:t>Andrea Madejová</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700" dirty="0">
                          <a:effectLst/>
                        </a:rPr>
                        <a:t> </a:t>
                      </a:r>
                      <a:endParaRPr lang="en-GB" sz="700" dirty="0">
                        <a:effectLst/>
                      </a:endParaRPr>
                    </a:p>
                    <a:p>
                      <a:pPr algn="ctr">
                        <a:lnSpc>
                          <a:spcPct val="107000"/>
                        </a:lnSpc>
                        <a:spcAft>
                          <a:spcPts val="0"/>
                        </a:spcAft>
                      </a:pPr>
                      <a:r>
                        <a:rPr lang="sk-SK" sz="900" dirty="0">
                          <a:effectLst/>
                        </a:rPr>
                        <a:t>tajomník KŠ</a:t>
                      </a:r>
                      <a:endParaRPr lang="en-GB" sz="900" dirty="0">
                        <a:effectLst/>
                      </a:endParaRPr>
                    </a:p>
                    <a:p>
                      <a:pPr algn="ctr">
                        <a:lnSpc>
                          <a:spcPct val="107000"/>
                        </a:lnSpc>
                        <a:spcAft>
                          <a:spcPts val="0"/>
                        </a:spcAft>
                      </a:pPr>
                      <a:r>
                        <a:rPr lang="sk-SK" sz="900" dirty="0">
                          <a:effectLst/>
                        </a:rPr>
                        <a:t>SOR ÚKRaHM</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700" dirty="0">
                          <a:effectLst/>
                        </a:rPr>
                        <a:t> </a:t>
                      </a:r>
                      <a:endParaRPr lang="en-GB" sz="700" dirty="0">
                        <a:effectLst/>
                      </a:endParaRPr>
                    </a:p>
                    <a:p>
                      <a:pPr algn="ctr">
                        <a:lnSpc>
                          <a:spcPct val="107000"/>
                        </a:lnSpc>
                        <a:spcAft>
                          <a:spcPts val="0"/>
                        </a:spcAft>
                      </a:pPr>
                      <a:r>
                        <a:rPr lang="sk-SK" sz="800" dirty="0">
                          <a:effectLst/>
                        </a:rPr>
                        <a:t>andrea.madejova@nemocnicapp.sk</a:t>
                      </a:r>
                      <a:endParaRPr lang="en-GB" sz="800" dirty="0">
                        <a:effectLst/>
                      </a:endParaRPr>
                    </a:p>
                    <a:p>
                      <a:pPr algn="ctr">
                        <a:lnSpc>
                          <a:spcPct val="107000"/>
                        </a:lnSpc>
                        <a:spcAft>
                          <a:spcPts val="0"/>
                        </a:spcAft>
                      </a:pPr>
                      <a:r>
                        <a:rPr lang="sk-SK" sz="700" dirty="0">
                          <a:effectLst/>
                        </a:rPr>
                        <a:t> </a:t>
                      </a:r>
                      <a:endParaRPr lang="en-GB"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800" dirty="0">
                          <a:effectLst/>
                        </a:rPr>
                        <a:t> </a:t>
                      </a:r>
                      <a:endParaRPr lang="en-GB" sz="800" dirty="0">
                        <a:effectLst/>
                      </a:endParaRPr>
                    </a:p>
                    <a:p>
                      <a:pPr algn="ctr">
                        <a:lnSpc>
                          <a:spcPct val="107000"/>
                        </a:lnSpc>
                        <a:spcAft>
                          <a:spcPts val="0"/>
                        </a:spcAft>
                      </a:pPr>
                      <a:r>
                        <a:rPr lang="sk-SK" sz="800" dirty="0">
                          <a:effectLst/>
                        </a:rPr>
                        <a:t>052/7125633</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800" dirty="0">
                          <a:effectLst/>
                        </a:rPr>
                        <a:t> </a:t>
                      </a:r>
                      <a:endParaRPr lang="en-GB" sz="800" dirty="0">
                        <a:effectLst/>
                      </a:endParaRPr>
                    </a:p>
                    <a:p>
                      <a:pPr algn="ctr">
                        <a:lnSpc>
                          <a:spcPct val="107000"/>
                        </a:lnSpc>
                        <a:spcAft>
                          <a:spcPts val="0"/>
                        </a:spcAft>
                      </a:pPr>
                      <a:r>
                        <a:rPr lang="sk-SK" sz="800" dirty="0">
                          <a:effectLst/>
                        </a:rPr>
                        <a:t>0907960646</a:t>
                      </a:r>
                      <a:endParaRPr lang="en-GB" sz="800" dirty="0">
                        <a:effectLst/>
                      </a:endParaRPr>
                    </a:p>
                    <a:p>
                      <a:pPr algn="ctr">
                        <a:lnSpc>
                          <a:spcPct val="107000"/>
                        </a:lnSpc>
                        <a:spcAft>
                          <a:spcPts val="0"/>
                        </a:spcAft>
                      </a:pPr>
                      <a:r>
                        <a:rPr lang="sk-SK" sz="800" dirty="0">
                          <a:effectLst/>
                        </a:rPr>
                        <a:t>0948400483</a:t>
                      </a:r>
                      <a:endParaRPr lang="en-GB" sz="800" dirty="0">
                        <a:effectLst/>
                      </a:endParaRPr>
                    </a:p>
                    <a:p>
                      <a:pPr algn="ctr">
                        <a:lnSpc>
                          <a:spcPct val="107000"/>
                        </a:lnSpc>
                        <a:spcAft>
                          <a:spcPts val="0"/>
                        </a:spcAft>
                      </a:pPr>
                      <a:r>
                        <a:rPr lang="sk-SK" sz="800" dirty="0">
                          <a:effectLst/>
                        </a:rPr>
                        <a:t> </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r>
              <a:tr h="514448">
                <a:tc vMerge="1">
                  <a:txBody>
                    <a:bodyPr/>
                    <a:lstStyle/>
                    <a:p>
                      <a:endParaRPr lang="en-GB"/>
                    </a:p>
                  </a:txBody>
                  <a:tcPr/>
                </a:tc>
                <a:tc>
                  <a:txBody>
                    <a:bodyPr/>
                    <a:lstStyle/>
                    <a:p>
                      <a:pPr algn="ctr">
                        <a:lnSpc>
                          <a:spcPct val="107000"/>
                        </a:lnSpc>
                        <a:spcAft>
                          <a:spcPts val="0"/>
                        </a:spcAft>
                      </a:pPr>
                      <a:r>
                        <a:rPr lang="sk-SK" sz="700" dirty="0">
                          <a:effectLst/>
                        </a:rPr>
                        <a:t> </a:t>
                      </a:r>
                      <a:endParaRPr lang="en-GB" sz="700" dirty="0">
                        <a:effectLst/>
                      </a:endParaRPr>
                    </a:p>
                    <a:p>
                      <a:pPr algn="ctr">
                        <a:lnSpc>
                          <a:spcPct val="107000"/>
                        </a:lnSpc>
                        <a:spcAft>
                          <a:spcPts val="0"/>
                        </a:spcAft>
                      </a:pPr>
                      <a:r>
                        <a:rPr lang="sk-SK" sz="1050" dirty="0">
                          <a:effectLst/>
                        </a:rPr>
                        <a:t>Ing. Elena Krížová</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700" dirty="0">
                          <a:effectLst/>
                        </a:rPr>
                        <a:t> </a:t>
                      </a:r>
                      <a:endParaRPr lang="en-GB" sz="700" dirty="0">
                        <a:effectLst/>
                      </a:endParaRPr>
                    </a:p>
                    <a:p>
                      <a:pPr algn="ctr">
                        <a:lnSpc>
                          <a:spcPct val="107000"/>
                        </a:lnSpc>
                        <a:spcAft>
                          <a:spcPts val="0"/>
                        </a:spcAft>
                      </a:pPr>
                      <a:r>
                        <a:rPr lang="sk-SK" sz="900" dirty="0">
                          <a:effectLst/>
                        </a:rPr>
                        <a:t>člen KŠ</a:t>
                      </a:r>
                      <a:endParaRPr lang="en-GB" sz="900" dirty="0">
                        <a:effectLst/>
                      </a:endParaRPr>
                    </a:p>
                    <a:p>
                      <a:pPr algn="ctr">
                        <a:lnSpc>
                          <a:spcPct val="107000"/>
                        </a:lnSpc>
                        <a:spcAft>
                          <a:spcPts val="0"/>
                        </a:spcAft>
                      </a:pPr>
                      <a:r>
                        <a:rPr lang="sk-SK" sz="900" dirty="0">
                          <a:effectLst/>
                        </a:rPr>
                        <a:t>riaditeľka EO</a:t>
                      </a:r>
                      <a:endParaRPr lang="en-GB" sz="900" dirty="0">
                        <a:effectLst/>
                      </a:endParaRPr>
                    </a:p>
                    <a:p>
                      <a:pPr algn="ctr">
                        <a:lnSpc>
                          <a:spcPct val="107000"/>
                        </a:lnSpc>
                        <a:spcAft>
                          <a:spcPts val="0"/>
                        </a:spcAft>
                      </a:pPr>
                      <a:r>
                        <a:rPr lang="sk-SK" sz="700" dirty="0">
                          <a:effectLst/>
                        </a:rPr>
                        <a:t> </a:t>
                      </a:r>
                      <a:endParaRPr lang="en-GB"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700" dirty="0">
                          <a:effectLst/>
                        </a:rPr>
                        <a:t> </a:t>
                      </a:r>
                      <a:endParaRPr lang="en-GB" sz="700" dirty="0">
                        <a:effectLst/>
                      </a:endParaRPr>
                    </a:p>
                    <a:p>
                      <a:pPr algn="ctr">
                        <a:lnSpc>
                          <a:spcPct val="107000"/>
                        </a:lnSpc>
                        <a:spcAft>
                          <a:spcPts val="0"/>
                        </a:spcAft>
                      </a:pPr>
                      <a:r>
                        <a:rPr lang="sk-SK" sz="800" dirty="0">
                          <a:effectLst/>
                        </a:rPr>
                        <a:t>elena.krizova@nemocnicapp.sk</a:t>
                      </a:r>
                      <a:endParaRPr lang="en-GB" sz="800" dirty="0">
                        <a:effectLst/>
                      </a:endParaRPr>
                    </a:p>
                    <a:p>
                      <a:pPr algn="ctr">
                        <a:lnSpc>
                          <a:spcPct val="107000"/>
                        </a:lnSpc>
                        <a:spcAft>
                          <a:spcPts val="0"/>
                        </a:spcAft>
                      </a:pPr>
                      <a:r>
                        <a:rPr lang="sk-SK" sz="700" dirty="0">
                          <a:effectLst/>
                        </a:rPr>
                        <a:t> </a:t>
                      </a:r>
                      <a:endParaRPr lang="en-GB"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800" dirty="0">
                          <a:effectLst/>
                        </a:rPr>
                        <a:t> </a:t>
                      </a:r>
                      <a:endParaRPr lang="en-GB" sz="800" dirty="0">
                        <a:effectLst/>
                      </a:endParaRPr>
                    </a:p>
                    <a:p>
                      <a:pPr algn="ctr">
                        <a:lnSpc>
                          <a:spcPct val="107000"/>
                        </a:lnSpc>
                        <a:spcAft>
                          <a:spcPts val="0"/>
                        </a:spcAft>
                      </a:pPr>
                      <a:r>
                        <a:rPr lang="sk-SK" sz="800" dirty="0">
                          <a:effectLst/>
                        </a:rPr>
                        <a:t>052/7125479</a:t>
                      </a:r>
                      <a:endParaRPr lang="en-GB" sz="800" dirty="0">
                        <a:effectLst/>
                      </a:endParaRPr>
                    </a:p>
                    <a:p>
                      <a:pPr algn="ctr">
                        <a:lnSpc>
                          <a:spcPct val="107000"/>
                        </a:lnSpc>
                        <a:spcAft>
                          <a:spcPts val="0"/>
                        </a:spcAft>
                      </a:pPr>
                      <a:r>
                        <a:rPr lang="sk-SK" sz="800" dirty="0">
                          <a:effectLst/>
                        </a:rPr>
                        <a:t>                 634</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800" dirty="0">
                          <a:effectLst/>
                        </a:rPr>
                        <a:t> </a:t>
                      </a:r>
                      <a:endParaRPr lang="en-GB" sz="800" dirty="0">
                        <a:effectLst/>
                      </a:endParaRPr>
                    </a:p>
                    <a:p>
                      <a:pPr algn="ctr">
                        <a:lnSpc>
                          <a:spcPct val="107000"/>
                        </a:lnSpc>
                        <a:spcAft>
                          <a:spcPts val="0"/>
                        </a:spcAft>
                      </a:pPr>
                      <a:r>
                        <a:rPr lang="sk-SK" sz="800" dirty="0">
                          <a:effectLst/>
                        </a:rPr>
                        <a:t>0948872905</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r>
              <a:tr h="398832">
                <a:tc vMerge="1">
                  <a:txBody>
                    <a:bodyPr/>
                    <a:lstStyle/>
                    <a:p>
                      <a:endParaRPr lang="en-GB"/>
                    </a:p>
                  </a:txBody>
                  <a:tcPr/>
                </a:tc>
                <a:tc>
                  <a:txBody>
                    <a:bodyPr/>
                    <a:lstStyle/>
                    <a:p>
                      <a:pPr algn="ctr">
                        <a:lnSpc>
                          <a:spcPct val="107000"/>
                        </a:lnSpc>
                        <a:spcAft>
                          <a:spcPts val="0"/>
                        </a:spcAft>
                      </a:pPr>
                      <a:r>
                        <a:rPr lang="sk-SK" sz="700" dirty="0">
                          <a:effectLst/>
                        </a:rPr>
                        <a:t> </a:t>
                      </a:r>
                      <a:endParaRPr lang="en-GB" sz="700" dirty="0">
                        <a:effectLst/>
                      </a:endParaRPr>
                    </a:p>
                    <a:p>
                      <a:pPr algn="ctr">
                        <a:lnSpc>
                          <a:spcPct val="107000"/>
                        </a:lnSpc>
                        <a:spcAft>
                          <a:spcPts val="0"/>
                        </a:spcAft>
                      </a:pPr>
                      <a:r>
                        <a:rPr lang="sk-SK" sz="1050" dirty="0">
                          <a:effectLst/>
                        </a:rPr>
                        <a:t>Mgr. Eva </a:t>
                      </a:r>
                      <a:r>
                        <a:rPr lang="sk-SK" sz="1050" dirty="0" err="1">
                          <a:effectLst/>
                        </a:rPr>
                        <a:t>Mušková</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700" dirty="0">
                          <a:effectLst/>
                        </a:rPr>
                        <a:t> </a:t>
                      </a:r>
                      <a:endParaRPr lang="en-GB" sz="700" dirty="0">
                        <a:effectLst/>
                      </a:endParaRPr>
                    </a:p>
                    <a:p>
                      <a:pPr algn="ctr">
                        <a:lnSpc>
                          <a:spcPct val="107000"/>
                        </a:lnSpc>
                        <a:spcAft>
                          <a:spcPts val="0"/>
                        </a:spcAft>
                      </a:pPr>
                      <a:r>
                        <a:rPr lang="sk-SK" sz="900" dirty="0">
                          <a:effectLst/>
                        </a:rPr>
                        <a:t>člen KŠ</a:t>
                      </a:r>
                      <a:endParaRPr lang="en-GB" sz="900" dirty="0">
                        <a:effectLst/>
                      </a:endParaRPr>
                    </a:p>
                    <a:p>
                      <a:pPr algn="ctr">
                        <a:lnSpc>
                          <a:spcPct val="107000"/>
                        </a:lnSpc>
                        <a:spcAft>
                          <a:spcPts val="0"/>
                        </a:spcAft>
                      </a:pPr>
                      <a:r>
                        <a:rPr lang="sk-SK" sz="900" dirty="0">
                          <a:effectLst/>
                        </a:rPr>
                        <a:t>riaditeľka OSET</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700" dirty="0">
                          <a:effectLst/>
                        </a:rPr>
                        <a:t> </a:t>
                      </a:r>
                      <a:endParaRPr lang="en-GB" sz="700" dirty="0">
                        <a:effectLst/>
                      </a:endParaRPr>
                    </a:p>
                    <a:p>
                      <a:pPr algn="ctr">
                        <a:lnSpc>
                          <a:spcPct val="107000"/>
                        </a:lnSpc>
                        <a:spcAft>
                          <a:spcPts val="0"/>
                        </a:spcAft>
                      </a:pPr>
                      <a:r>
                        <a:rPr lang="sk-SK" sz="800" dirty="0">
                          <a:effectLst/>
                        </a:rPr>
                        <a:t>eva.muskova@nemocnicapp.sk</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800" dirty="0">
                          <a:effectLst/>
                        </a:rPr>
                        <a:t> </a:t>
                      </a:r>
                      <a:endParaRPr lang="en-GB" sz="800" dirty="0">
                        <a:effectLst/>
                      </a:endParaRPr>
                    </a:p>
                    <a:p>
                      <a:pPr algn="ctr">
                        <a:lnSpc>
                          <a:spcPct val="107000"/>
                        </a:lnSpc>
                        <a:spcAft>
                          <a:spcPts val="0"/>
                        </a:spcAft>
                      </a:pPr>
                      <a:r>
                        <a:rPr lang="sk-SK" sz="800" dirty="0">
                          <a:effectLst/>
                        </a:rPr>
                        <a:t>052/7125239</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800" dirty="0">
                          <a:effectLst/>
                        </a:rPr>
                        <a:t> </a:t>
                      </a:r>
                      <a:endParaRPr lang="en-GB" sz="800" dirty="0">
                        <a:effectLst/>
                      </a:endParaRPr>
                    </a:p>
                    <a:p>
                      <a:pPr algn="ctr">
                        <a:lnSpc>
                          <a:spcPct val="107000"/>
                        </a:lnSpc>
                        <a:spcAft>
                          <a:spcPts val="0"/>
                        </a:spcAft>
                      </a:pPr>
                      <a:r>
                        <a:rPr lang="sk-SK" sz="800" dirty="0">
                          <a:effectLst/>
                        </a:rPr>
                        <a:t>0917649488</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r>
              <a:tr h="398832">
                <a:tc vMerge="1">
                  <a:txBody>
                    <a:bodyPr/>
                    <a:lstStyle/>
                    <a:p>
                      <a:endParaRPr lang="en-GB"/>
                    </a:p>
                  </a:txBody>
                  <a:tcPr/>
                </a:tc>
                <a:tc>
                  <a:txBody>
                    <a:bodyPr/>
                    <a:lstStyle/>
                    <a:p>
                      <a:pPr algn="ctr">
                        <a:lnSpc>
                          <a:spcPct val="107000"/>
                        </a:lnSpc>
                        <a:spcAft>
                          <a:spcPts val="0"/>
                        </a:spcAft>
                      </a:pPr>
                      <a:r>
                        <a:rPr lang="sk-SK" sz="700" dirty="0">
                          <a:effectLst/>
                        </a:rPr>
                        <a:t> </a:t>
                      </a:r>
                      <a:endParaRPr lang="en-GB" sz="700" dirty="0">
                        <a:effectLst/>
                      </a:endParaRPr>
                    </a:p>
                    <a:p>
                      <a:pPr algn="ctr">
                        <a:lnSpc>
                          <a:spcPct val="107000"/>
                        </a:lnSpc>
                        <a:spcAft>
                          <a:spcPts val="0"/>
                        </a:spcAft>
                      </a:pPr>
                      <a:r>
                        <a:rPr lang="sk-SK" sz="1050" dirty="0">
                          <a:effectLst/>
                        </a:rPr>
                        <a:t>MUDr. Martin </a:t>
                      </a:r>
                      <a:r>
                        <a:rPr lang="sk-SK" sz="1050" dirty="0" err="1">
                          <a:effectLst/>
                        </a:rPr>
                        <a:t>Lajoš</a:t>
                      </a:r>
                      <a:endParaRPr lang="en-GB" sz="1050" dirty="0">
                        <a:effectLst/>
                      </a:endParaRPr>
                    </a:p>
                    <a:p>
                      <a:pPr algn="ctr">
                        <a:lnSpc>
                          <a:spcPct val="107000"/>
                        </a:lnSpc>
                        <a:spcAft>
                          <a:spcPts val="0"/>
                        </a:spcAft>
                      </a:pPr>
                      <a:r>
                        <a:rPr lang="sk-SK" sz="700" dirty="0">
                          <a:effectLst/>
                        </a:rPr>
                        <a:t> </a:t>
                      </a:r>
                      <a:endParaRPr lang="en-GB"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700" dirty="0">
                          <a:effectLst/>
                        </a:rPr>
                        <a:t> </a:t>
                      </a:r>
                      <a:endParaRPr lang="en-GB" sz="700" dirty="0">
                        <a:effectLst/>
                      </a:endParaRPr>
                    </a:p>
                    <a:p>
                      <a:pPr algn="ctr">
                        <a:lnSpc>
                          <a:spcPct val="107000"/>
                        </a:lnSpc>
                        <a:spcAft>
                          <a:spcPts val="0"/>
                        </a:spcAft>
                      </a:pPr>
                      <a:r>
                        <a:rPr lang="sk-SK" sz="900" dirty="0">
                          <a:effectLst/>
                        </a:rPr>
                        <a:t>člen KŠ</a:t>
                      </a:r>
                      <a:endParaRPr lang="en-GB" sz="900" dirty="0">
                        <a:effectLst/>
                      </a:endParaRPr>
                    </a:p>
                    <a:p>
                      <a:pPr algn="ctr">
                        <a:lnSpc>
                          <a:spcPct val="107000"/>
                        </a:lnSpc>
                        <a:spcAft>
                          <a:spcPts val="0"/>
                        </a:spcAft>
                      </a:pPr>
                      <a:r>
                        <a:rPr lang="sk-SK" sz="900" dirty="0">
                          <a:effectLst/>
                        </a:rPr>
                        <a:t> primár OÚCH</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700" dirty="0">
                          <a:effectLst/>
                        </a:rPr>
                        <a:t> </a:t>
                      </a:r>
                      <a:endParaRPr lang="en-GB" sz="700" dirty="0">
                        <a:effectLst/>
                      </a:endParaRPr>
                    </a:p>
                    <a:p>
                      <a:pPr algn="ctr">
                        <a:lnSpc>
                          <a:spcPct val="107000"/>
                        </a:lnSpc>
                        <a:spcAft>
                          <a:spcPts val="0"/>
                        </a:spcAft>
                      </a:pPr>
                      <a:r>
                        <a:rPr lang="sk-SK" sz="800" dirty="0">
                          <a:effectLst/>
                        </a:rPr>
                        <a:t>martin.lajos@nemocnicapp.sk</a:t>
                      </a:r>
                      <a:endParaRPr lang="en-GB" sz="800" dirty="0">
                        <a:effectLst/>
                      </a:endParaRPr>
                    </a:p>
                    <a:p>
                      <a:pPr algn="ctr">
                        <a:lnSpc>
                          <a:spcPct val="107000"/>
                        </a:lnSpc>
                        <a:spcAft>
                          <a:spcPts val="0"/>
                        </a:spcAft>
                      </a:pPr>
                      <a:r>
                        <a:rPr lang="sk-SK" sz="700" dirty="0">
                          <a:effectLst/>
                        </a:rPr>
                        <a:t> </a:t>
                      </a:r>
                      <a:endParaRPr lang="en-GB"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800">
                          <a:effectLst/>
                        </a:rPr>
                        <a:t> </a:t>
                      </a:r>
                      <a:endParaRPr lang="en-GB" sz="800">
                        <a:effectLst/>
                      </a:endParaRPr>
                    </a:p>
                    <a:p>
                      <a:pPr algn="ctr">
                        <a:lnSpc>
                          <a:spcPct val="107000"/>
                        </a:lnSpc>
                        <a:spcAft>
                          <a:spcPts val="0"/>
                        </a:spcAft>
                      </a:pPr>
                      <a:r>
                        <a:rPr lang="sk-SK" sz="800">
                          <a:effectLst/>
                        </a:rPr>
                        <a:t>052/7125382</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800" dirty="0">
                          <a:effectLst/>
                        </a:rPr>
                        <a:t> </a:t>
                      </a:r>
                      <a:endParaRPr lang="en-GB" sz="800" dirty="0">
                        <a:effectLst/>
                      </a:endParaRPr>
                    </a:p>
                    <a:p>
                      <a:pPr algn="ctr">
                        <a:lnSpc>
                          <a:spcPct val="107000"/>
                        </a:lnSpc>
                        <a:spcAft>
                          <a:spcPts val="0"/>
                        </a:spcAft>
                      </a:pPr>
                      <a:r>
                        <a:rPr lang="sk-SK" sz="800" dirty="0">
                          <a:effectLst/>
                        </a:rPr>
                        <a:t>0948873222</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r>
              <a:tr h="107956">
                <a:tc vMerge="1">
                  <a:txBody>
                    <a:bodyPr/>
                    <a:lstStyle/>
                    <a:p>
                      <a:endParaRPr lang="en-GB"/>
                    </a:p>
                  </a:txBody>
                  <a:tcPr/>
                </a:tc>
                <a:tc>
                  <a:txBody>
                    <a:bodyPr/>
                    <a:lstStyle/>
                    <a:p>
                      <a:pPr algn="ctr">
                        <a:lnSpc>
                          <a:spcPct val="107000"/>
                        </a:lnSpc>
                        <a:spcAft>
                          <a:spcPts val="0"/>
                        </a:spcAft>
                      </a:pPr>
                      <a:r>
                        <a:rPr lang="sk-SK" sz="700" dirty="0">
                          <a:effectLst/>
                        </a:rPr>
                        <a:t> </a:t>
                      </a:r>
                      <a:endParaRPr lang="en-GB"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700" dirty="0">
                          <a:effectLst/>
                        </a:rPr>
                        <a:t> </a:t>
                      </a:r>
                      <a:endParaRPr lang="en-GB"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700" dirty="0">
                          <a:effectLst/>
                        </a:rPr>
                        <a:t> </a:t>
                      </a:r>
                      <a:endParaRPr lang="en-GB"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700" dirty="0">
                          <a:effectLst/>
                        </a:rPr>
                        <a:t> </a:t>
                      </a:r>
                      <a:endParaRPr lang="en-GB"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c>
                  <a:txBody>
                    <a:bodyPr/>
                    <a:lstStyle/>
                    <a:p>
                      <a:pPr algn="ctr">
                        <a:lnSpc>
                          <a:spcPct val="107000"/>
                        </a:lnSpc>
                        <a:spcAft>
                          <a:spcPts val="0"/>
                        </a:spcAft>
                      </a:pPr>
                      <a:r>
                        <a:rPr lang="sk-SK" sz="700" dirty="0">
                          <a:effectLst/>
                        </a:rPr>
                        <a:t> </a:t>
                      </a:r>
                      <a:endParaRPr lang="en-GB"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5576" marR="45576" marT="0" marB="0"/>
                </a:tc>
              </a:tr>
            </a:tbl>
          </a:graphicData>
        </a:graphic>
      </p:graphicFrame>
    </p:spTree>
    <p:extLst>
      <p:ext uri="{BB962C8B-B14F-4D97-AF65-F5344CB8AC3E}">
        <p14:creationId xmlns:p14="http://schemas.microsoft.com/office/powerpoint/2010/main" val="4225722310"/>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04334" y="2881443"/>
            <a:ext cx="10775092" cy="3494644"/>
          </a:xfrm>
        </p:spPr>
        <p:txBody>
          <a:bodyPr>
            <a:normAutofit fontScale="90000"/>
          </a:bodyPr>
          <a:lstStyle/>
          <a:p>
            <a:pPr algn="l"/>
            <a:r>
              <a:rPr lang="sk-SK" sz="2200" b="0" cap="none" dirty="0" smtClean="0">
                <a:solidFill>
                  <a:srgbClr val="00B0F0"/>
                </a:solidFill>
                <a:latin typeface="+mn-lt"/>
              </a:rPr>
              <a:t>Prehľad údajov v Krízovom pláne týkajúce sa krízovej pripravenosti </a:t>
            </a:r>
            <a:r>
              <a:rPr lang="sk-SK" sz="2200" b="0" cap="none" dirty="0" err="1" smtClean="0">
                <a:solidFill>
                  <a:srgbClr val="00B0F0"/>
                </a:solidFill>
                <a:latin typeface="+mn-lt"/>
              </a:rPr>
              <a:t>NP,a.s</a:t>
            </a:r>
            <a:r>
              <a:rPr lang="sk-SK" sz="2200" b="0" cap="none" dirty="0" smtClean="0">
                <a:solidFill>
                  <a:srgbClr val="00B0F0"/>
                </a:solidFill>
                <a:latin typeface="+mn-lt"/>
              </a:rPr>
              <a:t>. :</a:t>
            </a:r>
            <a:br>
              <a:rPr lang="sk-SK" sz="2200" b="0" cap="none" dirty="0" smtClean="0">
                <a:solidFill>
                  <a:srgbClr val="00B0F0"/>
                </a:solidFill>
                <a:latin typeface="+mn-lt"/>
              </a:rPr>
            </a:br>
            <a:r>
              <a:rPr lang="sk-SK" sz="2000" b="0" cap="none" dirty="0" smtClean="0">
                <a:latin typeface="+mn-lt"/>
              </a:rPr>
              <a:t/>
            </a:r>
            <a:br>
              <a:rPr lang="sk-SK" sz="2000" b="0" cap="none" dirty="0" smtClean="0">
                <a:latin typeface="+mn-lt"/>
              </a:rPr>
            </a:br>
            <a:r>
              <a:rPr lang="sk-SK" sz="2000" b="0" cap="none" dirty="0" smtClean="0">
                <a:latin typeface="+mn-lt"/>
              </a:rPr>
              <a:t>- Metodika činnosti NP, </a:t>
            </a:r>
            <a:r>
              <a:rPr lang="sk-SK" sz="2000" b="0" cap="none" dirty="0" err="1" smtClean="0">
                <a:latin typeface="+mn-lt"/>
              </a:rPr>
              <a:t>a.s</a:t>
            </a:r>
            <a:r>
              <a:rPr lang="sk-SK" sz="2000" b="0" cap="none" dirty="0" smtClean="0">
                <a:latin typeface="+mn-lt"/>
              </a:rPr>
              <a:t>. na dosiahnutie stavu pripravenosti: Nemocnica Poprad, </a:t>
            </a:r>
            <a:r>
              <a:rPr lang="sk-SK" sz="2000" b="0" cap="none" dirty="0" err="1" smtClean="0">
                <a:latin typeface="+mn-lt"/>
              </a:rPr>
              <a:t>a.s</a:t>
            </a:r>
            <a:r>
              <a:rPr lang="sk-SK" sz="2000" b="0" cap="none" dirty="0" smtClean="0">
                <a:latin typeface="+mn-lt"/>
              </a:rPr>
              <a:t>. vyrozumieva v prípade krízovej situácie Samostatný odbor krízového riadenia zdravotníctva Prešovského kraja, krízový štáb rokuje o ďalších postupoch.</a:t>
            </a:r>
            <a:br>
              <a:rPr lang="sk-SK" sz="2000" b="0" cap="none" dirty="0" smtClean="0">
                <a:latin typeface="+mn-lt"/>
              </a:rPr>
            </a:br>
            <a:r>
              <a:rPr lang="sk-SK" sz="2000" b="0" cap="none" dirty="0" smtClean="0">
                <a:latin typeface="+mn-lt"/>
              </a:rPr>
              <a:t>- výdavky HM sú realizované v súlade s Vyhláškou MH SR č. 552/2011 Z. z. o podrobnostiach výdavkov na HM....a v súlade s KO-ME-PO MZ SR č. Z 02842-2012-OKM </a:t>
            </a:r>
            <a:br>
              <a:rPr lang="sk-SK" sz="2000" b="0" cap="none" dirty="0" smtClean="0">
                <a:latin typeface="+mn-lt"/>
              </a:rPr>
            </a:br>
            <a:r>
              <a:rPr lang="sk-SK" sz="2000" b="0" cap="none" dirty="0" smtClean="0">
                <a:latin typeface="+mn-lt"/>
              </a:rPr>
              <a:t>(zo dňa18.1.2012 s účinnosťou od 1.2.2012)</a:t>
            </a:r>
            <a:br>
              <a:rPr lang="sk-SK" sz="2000" b="0" cap="none" dirty="0" smtClean="0">
                <a:latin typeface="+mn-lt"/>
              </a:rPr>
            </a:br>
            <a:r>
              <a:rPr lang="sk-SK" sz="2000" b="0" cap="none" dirty="0" smtClean="0">
                <a:latin typeface="+mn-lt"/>
              </a:rPr>
              <a:t>- opatrenie tvorby štátnych hmotných rezerv na príslušný rok, zabezpečenie a vyskladnenie mobilizačných rezerv (sklad MR – Kysucké Nové Mesto).</a:t>
            </a:r>
            <a:br>
              <a:rPr lang="sk-SK" sz="2000" b="0" cap="none" dirty="0" smtClean="0">
                <a:latin typeface="+mn-lt"/>
              </a:rPr>
            </a:br>
            <a:r>
              <a:rPr lang="sk-SK" sz="2000" b="0" cap="none" dirty="0" smtClean="0">
                <a:latin typeface="+mn-lt"/>
              </a:rPr>
              <a:t>- evidencia ľudských zdrojov pre potreby plnenia pracovných úloh a evidencia vecných prostriedkov</a:t>
            </a:r>
            <a:br>
              <a:rPr lang="sk-SK" sz="2000" b="0" cap="none" dirty="0" smtClean="0">
                <a:latin typeface="+mn-lt"/>
              </a:rPr>
            </a:br>
            <a:r>
              <a:rPr lang="sk-SK" sz="2000" b="0" cap="none" dirty="0" smtClean="0">
                <a:latin typeface="+mn-lt"/>
              </a:rPr>
              <a:t>- údaje o náhradných zdrojoch elektrickej energie a </a:t>
            </a:r>
            <a:r>
              <a:rPr lang="sk-SK" sz="2000" b="0" cap="none" dirty="0" err="1" smtClean="0">
                <a:latin typeface="+mn-lt"/>
              </a:rPr>
              <a:t>a</a:t>
            </a:r>
            <a:r>
              <a:rPr lang="sk-SK" sz="2000" b="0" cap="none" dirty="0" smtClean="0">
                <a:latin typeface="+mn-lt"/>
              </a:rPr>
              <a:t> odbernom mieste v čase krízovej situácie alebo mimoriadnej udalosti</a:t>
            </a:r>
            <a:br>
              <a:rPr lang="sk-SK" sz="2000" b="0" cap="none" dirty="0" smtClean="0">
                <a:latin typeface="+mn-lt"/>
              </a:rPr>
            </a:br>
            <a:r>
              <a:rPr lang="sk-SK" sz="2000" b="0" cap="none" dirty="0" smtClean="0">
                <a:latin typeface="+mn-lt"/>
              </a:rPr>
              <a:t>- údaje o vlastných personálnych podmienkach a o počte zdravotníckeho personálu</a:t>
            </a:r>
            <a:br>
              <a:rPr lang="sk-SK" sz="2000" b="0" cap="none" dirty="0" smtClean="0">
                <a:latin typeface="+mn-lt"/>
              </a:rPr>
            </a:br>
            <a:r>
              <a:rPr lang="sk-SK" sz="2000" b="0" cap="none" dirty="0" smtClean="0">
                <a:latin typeface="+mn-lt"/>
              </a:rPr>
              <a:t>- údaje o počte oslobodených zamestnancov od výkonu mimoriadnej  alternatívnej služby /37/</a:t>
            </a:r>
            <a:br>
              <a:rPr lang="sk-SK" sz="2000" b="0" cap="none" dirty="0" smtClean="0">
                <a:latin typeface="+mn-lt"/>
              </a:rPr>
            </a:br>
            <a:r>
              <a:rPr lang="sk-SK" sz="2000" b="0" cap="none" dirty="0" smtClean="0">
                <a:latin typeface="+mn-lt"/>
              </a:rPr>
              <a:t>- údaje o zdravotnícke technike, o počte a rozmiestnení operačných stolov</a:t>
            </a:r>
            <a:br>
              <a:rPr lang="sk-SK" sz="2000" b="0" cap="none" dirty="0" smtClean="0">
                <a:latin typeface="+mn-lt"/>
              </a:rPr>
            </a:br>
            <a:r>
              <a:rPr lang="sk-SK" sz="2000" b="0" cap="none" dirty="0" smtClean="0">
                <a:latin typeface="+mn-lt"/>
              </a:rPr>
              <a:t>-údaje o lôžkových a nelôžkových oddeleniach</a:t>
            </a:r>
            <a:br>
              <a:rPr lang="sk-SK" sz="2000" b="0" cap="none" dirty="0" smtClean="0">
                <a:latin typeface="+mn-lt"/>
              </a:rPr>
            </a:br>
            <a:r>
              <a:rPr lang="sk-SK" sz="2000" b="0" cap="none" dirty="0" smtClean="0">
                <a:latin typeface="+mn-lt"/>
              </a:rPr>
              <a:t>- údaje o výkonových možnostiach pri poskytovaní neodkladnej zdravotnej starostlivosti pri NHPO, v rámci MLF a RLF</a:t>
            </a:r>
            <a:br>
              <a:rPr lang="sk-SK" sz="2000" b="0" cap="none" dirty="0" smtClean="0">
                <a:latin typeface="+mn-lt"/>
              </a:rPr>
            </a:br>
            <a:r>
              <a:rPr lang="sk-SK" sz="2000" b="0" cap="none" dirty="0" smtClean="0">
                <a:latin typeface="+mn-lt"/>
              </a:rPr>
              <a:t>-údaje o dennej spotrebe vybraných liekov a zdravotníckych pomôcok</a:t>
            </a:r>
            <a:br>
              <a:rPr lang="sk-SK" sz="2000" b="0" cap="none" dirty="0" smtClean="0">
                <a:latin typeface="+mn-lt"/>
              </a:rPr>
            </a:br>
            <a:r>
              <a:rPr lang="sk-SK" sz="2000" b="0" cap="none" dirty="0" smtClean="0">
                <a:latin typeface="+mn-lt"/>
              </a:rPr>
              <a:t>- údaje o dodávateľských vzťahoch</a:t>
            </a:r>
            <a:r>
              <a:rPr lang="sk-SK" sz="2000" b="0" cap="none" dirty="0">
                <a:latin typeface="+mn-lt"/>
              </a:rPr>
              <a:t/>
            </a:r>
            <a:br>
              <a:rPr lang="sk-SK" sz="2000" b="0" cap="none" dirty="0">
                <a:latin typeface="+mn-lt"/>
              </a:rPr>
            </a:br>
            <a:r>
              <a:rPr lang="sk-SK" sz="2000" b="0" cap="none" dirty="0" smtClean="0">
                <a:latin typeface="+mn-lt"/>
              </a:rPr>
              <a:t>- Príkaz riaditeľa Nemocnice Poprad, </a:t>
            </a:r>
            <a:r>
              <a:rPr lang="sk-SK" sz="2000" b="0" cap="none" dirty="0" err="1" smtClean="0">
                <a:latin typeface="+mn-lt"/>
              </a:rPr>
              <a:t>a.s</a:t>
            </a:r>
            <a:r>
              <a:rPr lang="sk-SK" sz="2000" b="0" cap="none" dirty="0" smtClean="0">
                <a:latin typeface="+mn-lt"/>
              </a:rPr>
              <a:t>. (Ing. Peter Petruš) na zabezpečenie poskytovania zdravotnej starostlivosti v krízovej situácii</a:t>
            </a:r>
            <a:br>
              <a:rPr lang="sk-SK" sz="2000" b="0" cap="none" dirty="0" smtClean="0">
                <a:latin typeface="+mn-lt"/>
              </a:rPr>
            </a:br>
            <a:r>
              <a:rPr lang="sk-SK" sz="2000" b="0" cap="none" dirty="0" smtClean="0">
                <a:latin typeface="+mn-lt"/>
              </a:rPr>
              <a:t>- zabezpečenie lôžok v SHM pre útvary MV SR na príslušný rok a pre ozbrojené sily SR</a:t>
            </a:r>
            <a:endParaRPr lang="en-GB" sz="2000" b="0" cap="none" dirty="0">
              <a:latin typeface="+mn-lt"/>
            </a:endParaRPr>
          </a:p>
        </p:txBody>
      </p:sp>
    </p:spTree>
    <p:extLst>
      <p:ext uri="{BB962C8B-B14F-4D97-AF65-F5344CB8AC3E}">
        <p14:creationId xmlns:p14="http://schemas.microsoft.com/office/powerpoint/2010/main" val="3922251705"/>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en-GB" dirty="0"/>
          </a:p>
        </p:txBody>
      </p:sp>
      <p:sp>
        <p:nvSpPr>
          <p:cNvPr id="3" name="Zástupný symbol textu 2"/>
          <p:cNvSpPr>
            <a:spLocks noGrp="1"/>
          </p:cNvSpPr>
          <p:nvPr>
            <p:ph type="body" idx="1"/>
          </p:nvPr>
        </p:nvSpPr>
        <p:spPr/>
        <p:txBody>
          <a:bodyPr/>
          <a:lstStyle/>
          <a:p>
            <a:endParaRPr lang="en-GB"/>
          </a:p>
        </p:txBody>
      </p:sp>
      <p:graphicFrame>
        <p:nvGraphicFramePr>
          <p:cNvPr id="4" name="Tabuľka 3"/>
          <p:cNvGraphicFramePr>
            <a:graphicFrameLocks noGrp="1"/>
          </p:cNvGraphicFramePr>
          <p:nvPr>
            <p:extLst>
              <p:ext uri="{D42A27DB-BD31-4B8C-83A1-F6EECF244321}">
                <p14:modId xmlns:p14="http://schemas.microsoft.com/office/powerpoint/2010/main" val="1717174004"/>
              </p:ext>
            </p:extLst>
          </p:nvPr>
        </p:nvGraphicFramePr>
        <p:xfrm>
          <a:off x="902042" y="199939"/>
          <a:ext cx="10367321" cy="6459098"/>
        </p:xfrm>
        <a:graphic>
          <a:graphicData uri="http://schemas.openxmlformats.org/drawingml/2006/table">
            <a:tbl>
              <a:tblPr firstRow="1" firstCol="1" bandRow="1">
                <a:tableStyleId>{5C22544A-7EE6-4342-B048-85BDC9FD1C3A}</a:tableStyleId>
              </a:tblPr>
              <a:tblGrid>
                <a:gridCol w="996703"/>
                <a:gridCol w="3063900"/>
                <a:gridCol w="1155404"/>
                <a:gridCol w="996703"/>
                <a:gridCol w="582251"/>
                <a:gridCol w="884499"/>
                <a:gridCol w="901681"/>
                <a:gridCol w="901681"/>
                <a:gridCol w="884499"/>
              </a:tblGrid>
              <a:tr h="225576">
                <a:tc rowSpan="4">
                  <a:txBody>
                    <a:bodyPr/>
                    <a:lstStyle/>
                    <a:p>
                      <a:pPr algn="ctr">
                        <a:lnSpc>
                          <a:spcPct val="107000"/>
                        </a:lnSpc>
                        <a:spcAft>
                          <a:spcPts val="0"/>
                        </a:spcAft>
                      </a:pPr>
                      <a:r>
                        <a:rPr lang="en-GB" sz="1400" dirty="0" err="1">
                          <a:effectLst/>
                        </a:rPr>
                        <a:t>P.č</a:t>
                      </a:r>
                      <a:r>
                        <a:rPr lang="en-GB" sz="1400" dirty="0">
                          <a:effectLst/>
                        </a:rPr>
                        <a: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rowSpan="4">
                  <a:txBody>
                    <a:bodyPr/>
                    <a:lstStyle/>
                    <a:p>
                      <a:pPr algn="ctr">
                        <a:lnSpc>
                          <a:spcPct val="107000"/>
                        </a:lnSpc>
                        <a:spcAft>
                          <a:spcPts val="0"/>
                        </a:spcAft>
                      </a:pPr>
                      <a:r>
                        <a:rPr lang="en-GB" sz="1400" dirty="0" err="1">
                          <a:effectLst/>
                        </a:rPr>
                        <a:t>Oddelenie</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rowSpan="4">
                  <a:txBody>
                    <a:bodyPr/>
                    <a:lstStyle/>
                    <a:p>
                      <a:pPr algn="ctr">
                        <a:lnSpc>
                          <a:spcPct val="107000"/>
                        </a:lnSpc>
                        <a:spcAft>
                          <a:spcPts val="0"/>
                        </a:spcAft>
                      </a:pPr>
                      <a:r>
                        <a:rPr lang="en-GB" sz="1400" dirty="0" err="1">
                          <a:effectLst/>
                        </a:rPr>
                        <a:t>Počet</a:t>
                      </a:r>
                      <a:r>
                        <a:rPr lang="en-GB" sz="1400" dirty="0">
                          <a:effectLst/>
                        </a:rPr>
                        <a:t> </a:t>
                      </a:r>
                      <a:r>
                        <a:rPr lang="en-GB" sz="1400" dirty="0" err="1">
                          <a:effectLst/>
                        </a:rPr>
                        <a:t>lôžok</a:t>
                      </a:r>
                      <a:endParaRPr lang="en-GB" sz="1400" dirty="0">
                        <a:effectLst/>
                      </a:endParaRPr>
                    </a:p>
                    <a:p>
                      <a:pPr algn="ctr">
                        <a:lnSpc>
                          <a:spcPct val="107000"/>
                        </a:lnSpc>
                        <a:spcAft>
                          <a:spcPts val="0"/>
                        </a:spcAft>
                      </a:pPr>
                      <a:r>
                        <a:rPr lang="en-GB" sz="1400" dirty="0">
                          <a:effectLst/>
                        </a:rPr>
                        <a:t>v </a:t>
                      </a:r>
                      <a:r>
                        <a:rPr lang="en-GB" sz="1400" dirty="0" err="1">
                          <a:effectLst/>
                        </a:rPr>
                        <a:t>mieri</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gridSpan="6">
                  <a:txBody>
                    <a:bodyPr/>
                    <a:lstStyle/>
                    <a:p>
                      <a:pPr algn="ctr">
                        <a:lnSpc>
                          <a:spcPct val="107000"/>
                        </a:lnSpc>
                        <a:spcAft>
                          <a:spcPts val="0"/>
                        </a:spcAft>
                      </a:pPr>
                      <a:r>
                        <a:rPr lang="en-GB" sz="1400">
                          <a:effectLst/>
                        </a:rPr>
                        <a:t>RLF</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225576">
                <a:tc vMerge="1">
                  <a:txBody>
                    <a:bodyPr/>
                    <a:lstStyle/>
                    <a:p>
                      <a:endParaRPr lang="en-GB"/>
                    </a:p>
                  </a:txBody>
                  <a:tcPr/>
                </a:tc>
                <a:tc vMerge="1">
                  <a:txBody>
                    <a:bodyPr/>
                    <a:lstStyle/>
                    <a:p>
                      <a:endParaRPr lang="en-GB"/>
                    </a:p>
                  </a:txBody>
                  <a:tcPr/>
                </a:tc>
                <a:tc vMerge="1">
                  <a:txBody>
                    <a:bodyPr/>
                    <a:lstStyle/>
                    <a:p>
                      <a:endParaRPr lang="en-GB"/>
                    </a:p>
                  </a:txBody>
                  <a:tcPr/>
                </a:tc>
                <a:tc rowSpan="3">
                  <a:txBody>
                    <a:bodyPr/>
                    <a:lstStyle/>
                    <a:p>
                      <a:pPr algn="ctr">
                        <a:lnSpc>
                          <a:spcPct val="107000"/>
                        </a:lnSpc>
                        <a:spcAft>
                          <a:spcPts val="0"/>
                        </a:spcAft>
                      </a:pPr>
                      <a:r>
                        <a:rPr lang="en-GB" sz="1400" dirty="0" err="1">
                          <a:effectLst/>
                        </a:rPr>
                        <a:t>celkom</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gridSpan="5">
                  <a:txBody>
                    <a:bodyPr/>
                    <a:lstStyle/>
                    <a:p>
                      <a:pPr algn="ctr">
                        <a:lnSpc>
                          <a:spcPct val="107000"/>
                        </a:lnSpc>
                        <a:spcAft>
                          <a:spcPts val="0"/>
                        </a:spcAft>
                      </a:pPr>
                      <a:r>
                        <a:rPr lang="en-GB" sz="1400">
                          <a:effectLst/>
                        </a:rPr>
                        <a:t>z toho</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225576">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rowSpan="2">
                  <a:txBody>
                    <a:bodyPr/>
                    <a:lstStyle/>
                    <a:p>
                      <a:pPr algn="ctr">
                        <a:lnSpc>
                          <a:spcPct val="107000"/>
                        </a:lnSpc>
                        <a:spcAft>
                          <a:spcPts val="0"/>
                        </a:spcAft>
                      </a:pPr>
                      <a:r>
                        <a:rPr lang="en-GB" sz="1400" dirty="0">
                          <a:effectLst/>
                        </a:rPr>
                        <a:t>OS SR</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gridSpan="3">
                  <a:txBody>
                    <a:bodyPr/>
                    <a:lstStyle/>
                    <a:p>
                      <a:pPr algn="ctr">
                        <a:lnSpc>
                          <a:spcPct val="107000"/>
                        </a:lnSpc>
                        <a:spcAft>
                          <a:spcPts val="0"/>
                        </a:spcAft>
                      </a:pPr>
                      <a:r>
                        <a:rPr lang="en-GB" sz="1400">
                          <a:effectLst/>
                        </a:rPr>
                        <a:t>MV SR</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hMerge="1">
                  <a:txBody>
                    <a:bodyPr/>
                    <a:lstStyle/>
                    <a:p>
                      <a:endParaRPr lang="en-GB"/>
                    </a:p>
                  </a:txBody>
                  <a:tcPr/>
                </a:tc>
                <a:tc hMerge="1">
                  <a:txBody>
                    <a:bodyPr/>
                    <a:lstStyle/>
                    <a:p>
                      <a:endParaRPr lang="en-GB"/>
                    </a:p>
                  </a:txBody>
                  <a:tcPr/>
                </a:tc>
                <a:tc rowSpan="2">
                  <a:txBody>
                    <a:bodyPr/>
                    <a:lstStyle/>
                    <a:p>
                      <a:pPr algn="ctr">
                        <a:lnSpc>
                          <a:spcPct val="107000"/>
                        </a:lnSpc>
                        <a:spcAft>
                          <a:spcPts val="0"/>
                        </a:spcAft>
                      </a:pPr>
                      <a:r>
                        <a:rPr lang="en-GB" sz="1400">
                          <a:effectLst/>
                        </a:rPr>
                        <a:t> </a:t>
                      </a:r>
                    </a:p>
                    <a:p>
                      <a:pPr algn="ctr">
                        <a:lnSpc>
                          <a:spcPct val="107000"/>
                        </a:lnSpc>
                        <a:spcAft>
                          <a:spcPts val="0"/>
                        </a:spcAft>
                      </a:pPr>
                      <a:r>
                        <a:rPr lang="en-GB" sz="1400">
                          <a:effectLst/>
                        </a:rPr>
                        <a:t>Obyv.</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r>
              <a:tr h="386940">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7000"/>
                        </a:lnSpc>
                        <a:spcAft>
                          <a:spcPts val="0"/>
                        </a:spcAft>
                      </a:pPr>
                      <a:r>
                        <a:rPr lang="en-GB" sz="1400" dirty="0">
                          <a:effectLst/>
                        </a:rPr>
                        <a:t>PZ SR</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HaZZ</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HZS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vMerge="1">
                  <a:txBody>
                    <a:bodyPr/>
                    <a:lstStyle/>
                    <a:p>
                      <a:endParaRPr lang="en-GB"/>
                    </a:p>
                  </a:txBody>
                  <a:tcPr/>
                </a:tc>
              </a:tr>
              <a:tr h="225576">
                <a:tc>
                  <a:txBody>
                    <a:bodyPr/>
                    <a:lstStyle/>
                    <a:p>
                      <a:pPr algn="l">
                        <a:lnSpc>
                          <a:spcPct val="107000"/>
                        </a:lnSpc>
                      </a:pPr>
                      <a:endParaRPr lang="en-GB" sz="1400">
                        <a:effectLst/>
                        <a:latin typeface="Calibri" panose="020F0502020204030204" pitchFamily="34" charset="0"/>
                      </a:endParaRPr>
                    </a:p>
                  </a:txBody>
                  <a:tcPr marL="40652" marR="40652" marT="0" marB="0" anchor="ctr"/>
                </a:tc>
                <a:tc>
                  <a:txBody>
                    <a:bodyPr/>
                    <a:lstStyle/>
                    <a:p>
                      <a:pPr algn="ctr">
                        <a:lnSpc>
                          <a:spcPct val="107000"/>
                        </a:lnSpc>
                        <a:spcAft>
                          <a:spcPts val="0"/>
                        </a:spcAft>
                      </a:pPr>
                      <a:r>
                        <a:rPr lang="en-GB" sz="1400" b="1" dirty="0" err="1">
                          <a:effectLst/>
                          <a:highlight>
                            <a:srgbClr val="FFFF00"/>
                          </a:highlight>
                        </a:rPr>
                        <a:t>Chirurgický</a:t>
                      </a:r>
                      <a:r>
                        <a:rPr lang="en-GB" sz="1400" b="1" dirty="0">
                          <a:effectLst/>
                          <a:highlight>
                            <a:srgbClr val="FFFF00"/>
                          </a:highlight>
                        </a:rPr>
                        <a:t> </a:t>
                      </a:r>
                      <a:r>
                        <a:rPr lang="en-GB" sz="1400" b="1" dirty="0" err="1">
                          <a:effectLst/>
                          <a:highlight>
                            <a:srgbClr val="FFFF00"/>
                          </a:highlight>
                        </a:rPr>
                        <a:t>odbor</a:t>
                      </a:r>
                      <a:r>
                        <a:rPr lang="en-GB" sz="1400" b="1" dirty="0">
                          <a:effectLst/>
                          <a:highlight>
                            <a:srgbClr val="FFFF00"/>
                          </a:highlight>
                        </a:rPr>
                        <a:t> </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solidFill>
                      <a:srgbClr val="FFFF00"/>
                    </a:solidFill>
                  </a:tcPr>
                </a:tc>
                <a:tc>
                  <a:txBody>
                    <a:bodyPr/>
                    <a:lstStyle/>
                    <a:p>
                      <a:pPr algn="ctr">
                        <a:lnSpc>
                          <a:spcPct val="107000"/>
                        </a:lnSpc>
                        <a:spcAft>
                          <a:spcPts val="0"/>
                        </a:spcAft>
                      </a:pPr>
                      <a:r>
                        <a:rPr lang="en-GB" sz="1400">
                          <a:effectLst/>
                          <a:highlight>
                            <a:srgbClr val="FFFF00"/>
                          </a:highligh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highlight>
                            <a:srgbClr val="FFFF00"/>
                          </a:highligh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highlight>
                            <a:srgbClr val="FFFF00"/>
                          </a:highligh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dirty="0">
                          <a:effectLst/>
                          <a:highlight>
                            <a:srgbClr val="FFFF00"/>
                          </a:highlight>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dirty="0">
                          <a:effectLst/>
                          <a:highlight>
                            <a:srgbClr val="FFFF00"/>
                          </a:highlight>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highlight>
                            <a:srgbClr val="FFFF00"/>
                          </a:highligh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highlight>
                            <a:srgbClr val="FFFF00"/>
                          </a:highligh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r>
              <a:tr h="351783">
                <a:tc>
                  <a:txBody>
                    <a:bodyPr/>
                    <a:lstStyle/>
                    <a:p>
                      <a:pPr algn="ctr">
                        <a:lnSpc>
                          <a:spcPct val="107000"/>
                        </a:lnSpc>
                        <a:spcAft>
                          <a:spcPts val="0"/>
                        </a:spcAft>
                      </a:pPr>
                      <a:r>
                        <a:rPr lang="en-GB" sz="1400" dirty="0" smtClean="0">
                          <a:effectLst/>
                        </a:rPr>
                        <a:t>1</a:t>
                      </a:r>
                      <a:r>
                        <a:rPr lang="sk-SK" sz="1400" dirty="0" smtClean="0">
                          <a:effectLst/>
                        </a:rPr>
                        <a: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Gynekológia a pôrodníctvo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43</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47</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dirty="0">
                          <a:effectLst/>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60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r>
              <a:tr h="225576">
                <a:tc>
                  <a:txBody>
                    <a:bodyPr/>
                    <a:lstStyle/>
                    <a:p>
                      <a:pPr algn="ctr">
                        <a:lnSpc>
                          <a:spcPct val="107000"/>
                        </a:lnSpc>
                        <a:spcAft>
                          <a:spcPts val="0"/>
                        </a:spcAft>
                      </a:pPr>
                      <a:r>
                        <a:rPr lang="en-GB" sz="1400">
                          <a:effectLst/>
                        </a:rPr>
                        <a:t>2.</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dirty="0" err="1">
                          <a:effectLst/>
                        </a:rPr>
                        <a:t>Chirurgia</a:t>
                      </a:r>
                      <a:r>
                        <a:rPr lang="en-GB" sz="1400" dirty="0">
                          <a:effectLst/>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dirty="0">
                          <a:effectLst/>
                        </a:rPr>
                        <a:t>49</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53</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30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2</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dirty="0">
                          <a:effectLst/>
                        </a:rPr>
                        <a:t>4</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2</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15</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r>
              <a:tr h="451151">
                <a:tc>
                  <a:txBody>
                    <a:bodyPr/>
                    <a:lstStyle/>
                    <a:p>
                      <a:pPr algn="ctr">
                        <a:lnSpc>
                          <a:spcPct val="107000"/>
                        </a:lnSpc>
                        <a:spcAft>
                          <a:spcPts val="0"/>
                        </a:spcAft>
                      </a:pPr>
                      <a:r>
                        <a:rPr lang="en-GB" sz="1400" dirty="0" smtClean="0">
                          <a:effectLst/>
                        </a:rPr>
                        <a:t>3</a:t>
                      </a:r>
                      <a:r>
                        <a:rPr lang="sk-SK" sz="1400" dirty="0" smtClean="0">
                          <a:effectLst/>
                        </a:rPr>
                        <a: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Anestéziológia a intenzívna medicína</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10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15</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11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2</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dirty="0">
                          <a:effectLst/>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r>
              <a:tr h="225576">
                <a:tc>
                  <a:txBody>
                    <a:bodyPr/>
                    <a:lstStyle/>
                    <a:p>
                      <a:pPr algn="ctr">
                        <a:lnSpc>
                          <a:spcPct val="107000"/>
                        </a:lnSpc>
                        <a:spcAft>
                          <a:spcPts val="0"/>
                        </a:spcAft>
                      </a:pPr>
                      <a:r>
                        <a:rPr lang="en-GB" sz="1400" dirty="0" smtClean="0">
                          <a:effectLst/>
                        </a:rPr>
                        <a:t>4</a:t>
                      </a:r>
                      <a:r>
                        <a:rPr lang="sk-SK" sz="1400" dirty="0" smtClean="0">
                          <a:effectLst/>
                        </a:rPr>
                        <a: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dirty="0" err="1">
                          <a:effectLst/>
                        </a:rPr>
                        <a:t>Úrazová</a:t>
                      </a:r>
                      <a:r>
                        <a:rPr lang="en-GB" sz="1400" dirty="0">
                          <a:effectLst/>
                        </a:rPr>
                        <a:t> </a:t>
                      </a:r>
                      <a:r>
                        <a:rPr lang="en-GB" sz="1400" dirty="0" err="1">
                          <a:effectLst/>
                        </a:rPr>
                        <a:t>chirurgia</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47</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50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37</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dirty="0">
                          <a:effectLst/>
                        </a:rPr>
                        <a:t>1</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10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r>
              <a:tr h="225576">
                <a:tc>
                  <a:txBody>
                    <a:bodyPr/>
                    <a:lstStyle/>
                    <a:p>
                      <a:pPr algn="ctr">
                        <a:lnSpc>
                          <a:spcPct val="107000"/>
                        </a:lnSpc>
                        <a:spcAft>
                          <a:spcPts val="0"/>
                        </a:spcAft>
                      </a:pPr>
                      <a:r>
                        <a:rPr lang="en-GB" sz="1400" dirty="0" smtClean="0">
                          <a:effectLst/>
                        </a:rPr>
                        <a:t>5</a:t>
                      </a:r>
                      <a:r>
                        <a:rPr lang="sk-SK" sz="1400" dirty="0" smtClean="0">
                          <a:effectLst/>
                        </a:rPr>
                        <a: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dirty="0" err="1">
                          <a:effectLst/>
                        </a:rPr>
                        <a:t>Otorinolaringológia</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21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23</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7</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dirty="0">
                          <a:effectLst/>
                        </a:rPr>
                        <a:t>2</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3</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10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r>
              <a:tr h="225576">
                <a:tc>
                  <a:txBody>
                    <a:bodyPr/>
                    <a:lstStyle/>
                    <a:p>
                      <a:pPr algn="ctr">
                        <a:lnSpc>
                          <a:spcPct val="107000"/>
                        </a:lnSpc>
                        <a:spcAft>
                          <a:spcPts val="0"/>
                        </a:spcAft>
                      </a:pPr>
                      <a:r>
                        <a:rPr lang="en-GB" sz="1400" dirty="0" smtClean="0">
                          <a:effectLst/>
                        </a:rPr>
                        <a:t>6</a:t>
                      </a:r>
                      <a:r>
                        <a:rPr lang="sk-SK" sz="1400" dirty="0" smtClean="0">
                          <a:effectLst/>
                        </a:rPr>
                        <a: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dirty="0" err="1">
                          <a:effectLst/>
                        </a:rPr>
                        <a:t>Ortopédia</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36</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37</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27</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10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r>
              <a:tr h="225576">
                <a:tc>
                  <a:txBody>
                    <a:bodyPr/>
                    <a:lstStyle/>
                    <a:p>
                      <a:pPr algn="ctr">
                        <a:lnSpc>
                          <a:spcPct val="107000"/>
                        </a:lnSpc>
                        <a:spcAft>
                          <a:spcPts val="0"/>
                        </a:spcAft>
                      </a:pPr>
                      <a:r>
                        <a:rPr lang="en-GB" sz="1400" dirty="0" smtClean="0">
                          <a:effectLst/>
                        </a:rPr>
                        <a:t>7</a:t>
                      </a:r>
                      <a:r>
                        <a:rPr lang="sk-SK" sz="1400" dirty="0" smtClean="0">
                          <a:effectLst/>
                        </a:rPr>
                        <a: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dirty="0" err="1">
                          <a:effectLst/>
                        </a:rPr>
                        <a:t>Urológia</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18</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20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2</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dirty="0">
                          <a:effectLst/>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5</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r>
              <a:tr h="351783">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S P O L U</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224</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245</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114</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dirty="0">
                          <a:effectLst/>
                        </a:rPr>
                        <a:t>16</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7</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dirty="0">
                          <a:effectLst/>
                        </a:rPr>
                        <a:t>12</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96</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r>
              <a:tr h="225576">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dirty="0">
                          <a:effectLst/>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r>
              <a:tr h="451151">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b="1" dirty="0" err="1">
                          <a:effectLst/>
                        </a:rPr>
                        <a:t>Odbor</a:t>
                      </a:r>
                      <a:r>
                        <a:rPr lang="en-GB" sz="1400" b="1" dirty="0">
                          <a:effectLst/>
                        </a:rPr>
                        <a:t> </a:t>
                      </a:r>
                      <a:r>
                        <a:rPr lang="en-GB" sz="1400" b="1" dirty="0" err="1">
                          <a:effectLst/>
                        </a:rPr>
                        <a:t>vnútorného</a:t>
                      </a:r>
                      <a:r>
                        <a:rPr lang="en-GB" sz="1400" b="1" dirty="0">
                          <a:effectLst/>
                        </a:rPr>
                        <a:t> </a:t>
                      </a:r>
                      <a:r>
                        <a:rPr lang="en-GB" sz="1400" b="1" dirty="0" err="1">
                          <a:effectLst/>
                        </a:rPr>
                        <a:t>lekárstva</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solidFill>
                      <a:srgbClr val="FFFF00"/>
                    </a:solidFill>
                  </a:tcP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dirty="0">
                          <a:effectLst/>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r>
              <a:tr h="225576">
                <a:tc>
                  <a:txBody>
                    <a:bodyPr/>
                    <a:lstStyle/>
                    <a:p>
                      <a:pPr algn="ctr">
                        <a:lnSpc>
                          <a:spcPct val="107000"/>
                        </a:lnSpc>
                        <a:spcAft>
                          <a:spcPts val="0"/>
                        </a:spcAft>
                      </a:pPr>
                      <a:r>
                        <a:rPr lang="en-GB" sz="1400" dirty="0" smtClean="0">
                          <a:effectLst/>
                        </a:rPr>
                        <a:t>1</a:t>
                      </a:r>
                      <a:r>
                        <a:rPr lang="sk-SK" sz="1400" dirty="0" smtClean="0">
                          <a:effectLst/>
                        </a:rPr>
                        <a: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dirty="0" err="1">
                          <a:effectLst/>
                        </a:rPr>
                        <a:t>Neurológia</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56</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60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15</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dirty="0">
                          <a:effectLst/>
                        </a:rPr>
                        <a:t>8</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36</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r>
              <a:tr h="225576">
                <a:tc>
                  <a:txBody>
                    <a:bodyPr/>
                    <a:lstStyle/>
                    <a:p>
                      <a:pPr algn="ctr">
                        <a:lnSpc>
                          <a:spcPct val="107000"/>
                        </a:lnSpc>
                        <a:spcAft>
                          <a:spcPts val="0"/>
                        </a:spcAft>
                      </a:pPr>
                      <a:r>
                        <a:rPr lang="en-GB" sz="1400" dirty="0" smtClean="0">
                          <a:effectLst/>
                        </a:rPr>
                        <a:t>2</a:t>
                      </a:r>
                      <a:r>
                        <a:rPr lang="sk-SK" sz="1400" dirty="0" smtClean="0">
                          <a:effectLst/>
                        </a:rPr>
                        <a: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Vnútorné lekárstvo</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dirty="0">
                          <a:effectLst/>
                        </a:rPr>
                        <a:t>71</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75</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20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10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dirty="0">
                          <a:effectLst/>
                        </a:rPr>
                        <a:t>10</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35</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r>
              <a:tr h="451151">
                <a:tc>
                  <a:txBody>
                    <a:bodyPr/>
                    <a:lstStyle/>
                    <a:p>
                      <a:pPr algn="ctr">
                        <a:lnSpc>
                          <a:spcPct val="107000"/>
                        </a:lnSpc>
                        <a:spcAft>
                          <a:spcPts val="0"/>
                        </a:spcAft>
                      </a:pPr>
                      <a:r>
                        <a:rPr lang="en-GB" sz="1400" dirty="0" smtClean="0">
                          <a:effectLst/>
                        </a:rPr>
                        <a:t>3</a:t>
                      </a:r>
                      <a:r>
                        <a:rPr lang="sk-SK" sz="1400" dirty="0" smtClean="0">
                          <a:effectLst/>
                        </a:rPr>
                        <a: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Fyziatria balneológia a liečebná rehabilitácia</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23</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30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15</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4</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dirty="0">
                          <a:effectLst/>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11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r>
              <a:tr h="225576">
                <a:tc>
                  <a:txBody>
                    <a:bodyPr/>
                    <a:lstStyle/>
                    <a:p>
                      <a:pPr algn="ctr">
                        <a:lnSpc>
                          <a:spcPct val="107000"/>
                        </a:lnSpc>
                        <a:spcAft>
                          <a:spcPts val="0"/>
                        </a:spcAft>
                      </a:pPr>
                      <a:r>
                        <a:rPr lang="en-GB" sz="1400" dirty="0" smtClean="0">
                          <a:effectLst/>
                        </a:rPr>
                        <a:t>4</a:t>
                      </a:r>
                      <a:r>
                        <a:rPr lang="sk-SK" sz="1400" dirty="0" smtClean="0">
                          <a:effectLst/>
                        </a:rPr>
                        <a: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Pediatria</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67</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70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dirty="0">
                          <a:effectLst/>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dirty="0">
                          <a:effectLst/>
                        </a:rPr>
                        <a:t>70</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r>
              <a:tr h="225576">
                <a:tc>
                  <a:txBody>
                    <a:bodyPr/>
                    <a:lstStyle/>
                    <a:p>
                      <a:pPr algn="ctr">
                        <a:lnSpc>
                          <a:spcPct val="107000"/>
                        </a:lnSpc>
                        <a:spcAft>
                          <a:spcPts val="0"/>
                        </a:spcAft>
                      </a:pPr>
                      <a:r>
                        <a:rPr lang="en-GB" sz="1400" dirty="0" smtClean="0">
                          <a:effectLst/>
                        </a:rPr>
                        <a:t>5</a:t>
                      </a:r>
                      <a:r>
                        <a:rPr lang="sk-SK" sz="1400" dirty="0" smtClean="0">
                          <a:effectLst/>
                        </a:rPr>
                        <a: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Neonatológia</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28</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30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dirty="0">
                          <a:effectLst/>
                        </a:rPr>
                        <a:t>30</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r>
              <a:tr h="225576">
                <a:tc>
                  <a:txBody>
                    <a:bodyPr/>
                    <a:lstStyle/>
                    <a:p>
                      <a:pPr algn="ctr">
                        <a:lnSpc>
                          <a:spcPct val="107000"/>
                        </a:lnSpc>
                        <a:spcAft>
                          <a:spcPts val="0"/>
                        </a:spcAft>
                      </a:pPr>
                      <a:r>
                        <a:rPr lang="en-GB" sz="1400" dirty="0" smtClean="0">
                          <a:effectLst/>
                        </a:rPr>
                        <a:t>6</a:t>
                      </a:r>
                      <a:r>
                        <a:rPr lang="sk-SK" sz="1400" dirty="0" smtClean="0">
                          <a:effectLst/>
                        </a:rPr>
                        <a: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Geriatria</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56</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60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36</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dirty="0">
                          <a:effectLst/>
                        </a:rPr>
                        <a:t>24</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r>
              <a:tr h="225576">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S P O L U</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301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325</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86</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14</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dirty="0">
                          <a:effectLst/>
                        </a:rPr>
                        <a:t>1</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18</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dirty="0">
                          <a:effectLst/>
                        </a:rPr>
                        <a:t>206</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r>
              <a:tr h="351783">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a:effectLst/>
                        </a:rPr>
                        <a:t>C E L K O M</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dirty="0">
                          <a:effectLst/>
                        </a:rPr>
                        <a:t>525</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b="1" dirty="0">
                          <a:effectLst/>
                        </a:rPr>
                        <a:t>570</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b="1" dirty="0">
                          <a:effectLst/>
                        </a:rPr>
                        <a:t>200</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b="1" dirty="0">
                          <a:effectLst/>
                        </a:rPr>
                        <a:t>30</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b="1" dirty="0">
                          <a:effectLst/>
                        </a:rPr>
                        <a:t>8</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b="1" dirty="0">
                          <a:effectLst/>
                        </a:rPr>
                        <a:t>30</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c>
                  <a:txBody>
                    <a:bodyPr/>
                    <a:lstStyle/>
                    <a:p>
                      <a:pPr algn="ctr">
                        <a:lnSpc>
                          <a:spcPct val="107000"/>
                        </a:lnSpc>
                        <a:spcAft>
                          <a:spcPts val="0"/>
                        </a:spcAft>
                      </a:pPr>
                      <a:r>
                        <a:rPr lang="en-GB" sz="1400" b="1" dirty="0">
                          <a:effectLst/>
                        </a:rPr>
                        <a:t>302</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0652" marR="40652" marT="0" marB="0" anchor="ctr"/>
                </a:tc>
              </a:tr>
            </a:tbl>
          </a:graphicData>
        </a:graphic>
      </p:graphicFrame>
    </p:spTree>
    <p:extLst>
      <p:ext uri="{BB962C8B-B14F-4D97-AF65-F5344CB8AC3E}">
        <p14:creationId xmlns:p14="http://schemas.microsoft.com/office/powerpoint/2010/main" val="3768817235"/>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ok 4"/>
          <p:cNvPicPr>
            <a:picLocks noChangeAspect="1"/>
          </p:cNvPicPr>
          <p:nvPr/>
        </p:nvPicPr>
        <p:blipFill>
          <a:blip r:embed="rId2"/>
          <a:stretch>
            <a:fillRect/>
          </a:stretch>
        </p:blipFill>
        <p:spPr>
          <a:xfrm>
            <a:off x="7843210" y="0"/>
            <a:ext cx="4247747" cy="2298357"/>
          </a:xfrm>
          <a:prstGeom prst="rect">
            <a:avLst/>
          </a:prstGeom>
          <a:effectLst>
            <a:softEdge rad="635000"/>
          </a:effectLst>
        </p:spPr>
      </p:pic>
      <p:sp>
        <p:nvSpPr>
          <p:cNvPr id="2" name="Nadpis 1"/>
          <p:cNvSpPr>
            <a:spLocks noGrp="1"/>
          </p:cNvSpPr>
          <p:nvPr>
            <p:ph type="title"/>
          </p:nvPr>
        </p:nvSpPr>
        <p:spPr>
          <a:xfrm>
            <a:off x="846463" y="1454227"/>
            <a:ext cx="10212636" cy="4921859"/>
          </a:xfrm>
        </p:spPr>
        <p:txBody>
          <a:bodyPr>
            <a:normAutofit fontScale="90000"/>
          </a:bodyPr>
          <a:lstStyle/>
          <a:p>
            <a:pPr marL="457200" indent="-457200" algn="l">
              <a:buFont typeface="Wingdings" panose="05000000000000000000" pitchFamily="2" charset="2"/>
              <a:buChar char="Ø"/>
            </a:pPr>
            <a:r>
              <a:rPr lang="sk-SK" sz="2700" cap="none" dirty="0" smtClean="0">
                <a:solidFill>
                  <a:srgbClr val="00B0F0"/>
                </a:solidFill>
                <a:latin typeface="+mn-lt"/>
              </a:rPr>
              <a:t>Zmluvy o uzatvorení budúcej zmluvy</a:t>
            </a:r>
            <a:br>
              <a:rPr lang="sk-SK" sz="2700" cap="none" dirty="0" smtClean="0">
                <a:solidFill>
                  <a:srgbClr val="00B0F0"/>
                </a:solidFill>
                <a:latin typeface="+mn-lt"/>
              </a:rPr>
            </a:br>
            <a:r>
              <a:rPr lang="sk-SK" sz="2800" cap="none" dirty="0" smtClean="0">
                <a:latin typeface="+mn-lt"/>
              </a:rPr>
              <a:t/>
            </a:r>
            <a:br>
              <a:rPr lang="sk-SK" sz="2800" cap="none" dirty="0" smtClean="0">
                <a:latin typeface="+mn-lt"/>
              </a:rPr>
            </a:br>
            <a:r>
              <a:rPr lang="sk-SK" sz="2800" cap="none" dirty="0" smtClean="0">
                <a:latin typeface="+mn-lt"/>
              </a:rPr>
              <a:t>- </a:t>
            </a:r>
            <a:r>
              <a:rPr lang="sk-SK" sz="2000" b="0" cap="none" dirty="0" smtClean="0">
                <a:latin typeface="+mn-lt"/>
              </a:rPr>
              <a:t>podľa ústavného zákona č. 227/2002 Z. z. v znení neskorších </a:t>
            </a:r>
            <a:r>
              <a:rPr lang="sk-SK" sz="2000" b="0" cap="none" dirty="0" smtClean="0">
                <a:solidFill>
                  <a:schemeClr val="bg1"/>
                </a:solidFill>
                <a:latin typeface="+mn-lt"/>
              </a:rPr>
              <a:t>predpisov so spoločnosťami </a:t>
            </a:r>
            <a:r>
              <a:rPr lang="sk-SK" sz="2000" b="0" cap="none" dirty="0" smtClean="0">
                <a:latin typeface="+mn-lt"/>
              </a:rPr>
              <a:t>:</a:t>
            </a:r>
            <a:br>
              <a:rPr lang="sk-SK" sz="2000" b="0" cap="none" dirty="0" smtClean="0">
                <a:latin typeface="+mn-lt"/>
              </a:rPr>
            </a:br>
            <a:r>
              <a:rPr lang="sk-SK" sz="2000" b="0" cap="none" dirty="0" smtClean="0">
                <a:latin typeface="+mn-lt"/>
              </a:rPr>
              <a:t> </a:t>
            </a:r>
            <a:br>
              <a:rPr lang="sk-SK" sz="2000" b="0" cap="none" dirty="0" smtClean="0">
                <a:latin typeface="+mn-lt"/>
              </a:rPr>
            </a:br>
            <a:r>
              <a:rPr lang="sk-SK" sz="2000" b="0" cap="none" dirty="0" smtClean="0">
                <a:latin typeface="+mn-lt"/>
              </a:rPr>
              <a:t>* </a:t>
            </a:r>
            <a:r>
              <a:rPr lang="sk-SK" sz="2000" b="0" cap="none" dirty="0" err="1" smtClean="0">
                <a:latin typeface="+mn-lt"/>
              </a:rPr>
              <a:t>Imuna</a:t>
            </a:r>
            <a:r>
              <a:rPr lang="sk-SK" sz="2000" b="0" cap="none" dirty="0" smtClean="0">
                <a:latin typeface="+mn-lt"/>
              </a:rPr>
              <a:t> </a:t>
            </a:r>
            <a:r>
              <a:rPr lang="sk-SK" sz="2000" b="0" cap="none" dirty="0" err="1" smtClean="0">
                <a:latin typeface="+mn-lt"/>
              </a:rPr>
              <a:t>Pharm</a:t>
            </a:r>
            <a:r>
              <a:rPr lang="sk-SK" sz="2000" b="0" cap="none" dirty="0" smtClean="0">
                <a:latin typeface="+mn-lt"/>
              </a:rPr>
              <a:t>, </a:t>
            </a:r>
            <a:r>
              <a:rPr lang="sk-SK" sz="2000" b="0" cap="none" dirty="0" err="1" smtClean="0">
                <a:latin typeface="+mn-lt"/>
              </a:rPr>
              <a:t>a.s</a:t>
            </a:r>
            <a:r>
              <a:rPr lang="sk-SK" sz="2000" b="0" cap="none" dirty="0" smtClean="0">
                <a:latin typeface="+mn-lt"/>
              </a:rPr>
              <a:t>.- zabezpečenie zdravotníckych pomôcok, infúznych roztokov</a:t>
            </a:r>
            <a:br>
              <a:rPr lang="sk-SK" sz="2000" b="0" cap="none" dirty="0" smtClean="0">
                <a:latin typeface="+mn-lt"/>
              </a:rPr>
            </a:br>
            <a:r>
              <a:rPr lang="sk-SK" sz="2000" b="0" cap="none" dirty="0" smtClean="0">
                <a:latin typeface="+mn-lt"/>
              </a:rPr>
              <a:t>* </a:t>
            </a:r>
            <a:r>
              <a:rPr lang="sk-SK" sz="2000" b="0" cap="none" dirty="0" err="1" smtClean="0">
                <a:latin typeface="+mn-lt"/>
              </a:rPr>
              <a:t>Brantner</a:t>
            </a:r>
            <a:r>
              <a:rPr lang="sk-SK" sz="2000" b="0" cap="none" dirty="0" smtClean="0">
                <a:latin typeface="+mn-lt"/>
              </a:rPr>
              <a:t> Poprad, </a:t>
            </a:r>
            <a:r>
              <a:rPr lang="sk-SK" sz="2000" b="0" cap="none" dirty="0" err="1" smtClean="0">
                <a:latin typeface="+mn-lt"/>
              </a:rPr>
              <a:t>s.r.o</a:t>
            </a:r>
            <a:r>
              <a:rPr lang="sk-SK" sz="2000" b="0" cap="none" dirty="0" smtClean="0">
                <a:latin typeface="+mn-lt"/>
              </a:rPr>
              <a:t>. – poskytnutie služieb v odpadovom hospodárstve</a:t>
            </a:r>
            <a:br>
              <a:rPr lang="sk-SK" sz="2000" b="0" cap="none" dirty="0" smtClean="0">
                <a:latin typeface="+mn-lt"/>
              </a:rPr>
            </a:br>
            <a:r>
              <a:rPr lang="sk-SK" sz="2000" b="0" cap="none" dirty="0" smtClean="0">
                <a:latin typeface="+mn-lt"/>
              </a:rPr>
              <a:t>* </a:t>
            </a:r>
            <a:r>
              <a:rPr lang="sk-SK" sz="2000" b="0" cap="none" dirty="0" err="1" smtClean="0">
                <a:latin typeface="+mn-lt"/>
              </a:rPr>
              <a:t>Biohem</a:t>
            </a:r>
            <a:r>
              <a:rPr lang="sk-SK" sz="2000" b="0" cap="none" dirty="0" smtClean="0">
                <a:latin typeface="+mn-lt"/>
              </a:rPr>
              <a:t>, </a:t>
            </a:r>
            <a:r>
              <a:rPr lang="sk-SK" sz="2000" b="0" cap="none" dirty="0" err="1" smtClean="0">
                <a:latin typeface="+mn-lt"/>
              </a:rPr>
              <a:t>s.r.o</a:t>
            </a:r>
            <a:r>
              <a:rPr lang="sk-SK" sz="2000" b="0" cap="none" dirty="0" smtClean="0">
                <a:latin typeface="+mn-lt"/>
              </a:rPr>
              <a:t>. – zabezpečenie krvných vakov</a:t>
            </a:r>
            <a:br>
              <a:rPr lang="sk-SK" sz="2000" b="0" cap="none" dirty="0" smtClean="0">
                <a:latin typeface="+mn-lt"/>
              </a:rPr>
            </a:br>
            <a:r>
              <a:rPr lang="sk-SK" sz="2000" b="0" cap="none" dirty="0" smtClean="0">
                <a:latin typeface="+mn-lt"/>
              </a:rPr>
              <a:t>* </a:t>
            </a:r>
            <a:r>
              <a:rPr lang="sk-SK" sz="2000" b="0" cap="none" dirty="0" err="1" smtClean="0">
                <a:latin typeface="+mn-lt"/>
              </a:rPr>
              <a:t>ContiTrade</a:t>
            </a:r>
            <a:r>
              <a:rPr lang="sk-SK" sz="2000" b="0" cap="none" dirty="0" smtClean="0">
                <a:latin typeface="+mn-lt"/>
              </a:rPr>
              <a:t> </a:t>
            </a:r>
            <a:r>
              <a:rPr lang="sk-SK" sz="2000" b="0" cap="none" dirty="0" err="1" smtClean="0">
                <a:latin typeface="+mn-lt"/>
              </a:rPr>
              <a:t>Sovakia</a:t>
            </a:r>
            <a:r>
              <a:rPr lang="sk-SK" sz="2000" b="0" cap="none" dirty="0" smtClean="0">
                <a:latin typeface="+mn-lt"/>
              </a:rPr>
              <a:t>, </a:t>
            </a:r>
            <a:r>
              <a:rPr lang="sk-SK" sz="2000" b="0" cap="none" dirty="0" err="1" smtClean="0">
                <a:latin typeface="+mn-lt"/>
              </a:rPr>
              <a:t>s.r.o</a:t>
            </a:r>
            <a:r>
              <a:rPr lang="sk-SK" sz="2000" b="0" cap="none" dirty="0" smtClean="0">
                <a:latin typeface="+mn-lt"/>
              </a:rPr>
              <a:t>. – zabezpečenie pneumatík na motorové vozidlá</a:t>
            </a:r>
            <a:br>
              <a:rPr lang="sk-SK" sz="2000" b="0" cap="none" dirty="0" smtClean="0">
                <a:latin typeface="+mn-lt"/>
              </a:rPr>
            </a:br>
            <a:r>
              <a:rPr lang="sk-SK" sz="2000" b="0" cap="none" dirty="0" smtClean="0">
                <a:latin typeface="+mn-lt"/>
              </a:rPr>
              <a:t>* Lide </a:t>
            </a:r>
            <a:r>
              <a:rPr lang="sk-SK" sz="2000" b="0" cap="none" dirty="0" err="1" smtClean="0">
                <a:latin typeface="+mn-lt"/>
              </a:rPr>
              <a:t>Gas</a:t>
            </a:r>
            <a:r>
              <a:rPr lang="sk-SK" sz="2000" b="0" cap="none" dirty="0" smtClean="0">
                <a:latin typeface="+mn-lt"/>
              </a:rPr>
              <a:t>, </a:t>
            </a:r>
            <a:r>
              <a:rPr lang="sk-SK" sz="2000" b="0" cap="none" dirty="0" err="1" smtClean="0">
                <a:latin typeface="+mn-lt"/>
              </a:rPr>
              <a:t>k.s</a:t>
            </a:r>
            <a:r>
              <a:rPr lang="sk-SK" sz="2000" b="0" cap="none" dirty="0" smtClean="0">
                <a:latin typeface="+mn-lt"/>
              </a:rPr>
              <a:t>. Košice – zabezpečenie medicinálneho kyslíka</a:t>
            </a:r>
            <a:br>
              <a:rPr lang="sk-SK" sz="2000" b="0" cap="none" dirty="0" smtClean="0">
                <a:latin typeface="+mn-lt"/>
              </a:rPr>
            </a:br>
            <a:r>
              <a:rPr lang="sk-SK" sz="2000" b="0" cap="none" dirty="0" smtClean="0">
                <a:latin typeface="+mn-lt"/>
              </a:rPr>
              <a:t>* PVPS, </a:t>
            </a:r>
            <a:r>
              <a:rPr lang="sk-SK" sz="2000" b="0" cap="none" dirty="0" err="1" smtClean="0">
                <a:latin typeface="+mn-lt"/>
              </a:rPr>
              <a:t>a.s</a:t>
            </a:r>
            <a:r>
              <a:rPr lang="sk-SK" sz="2000" b="0" cap="none" dirty="0" smtClean="0">
                <a:latin typeface="+mn-lt"/>
              </a:rPr>
              <a:t>. – zabezpečenie pitnej vody pre nemocnicu</a:t>
            </a:r>
            <a:br>
              <a:rPr lang="sk-SK" sz="2000" b="0" cap="none" dirty="0" smtClean="0">
                <a:latin typeface="+mn-lt"/>
              </a:rPr>
            </a:br>
            <a:r>
              <a:rPr lang="sk-SK" sz="2000" b="0" cap="none" dirty="0" smtClean="0">
                <a:latin typeface="+mn-lt"/>
              </a:rPr>
              <a:t>* </a:t>
            </a:r>
            <a:r>
              <a:rPr lang="sk-SK" sz="2000" b="0" cap="none" dirty="0" err="1" smtClean="0">
                <a:latin typeface="+mn-lt"/>
              </a:rPr>
              <a:t>Konzeko</a:t>
            </a:r>
            <a:r>
              <a:rPr lang="sk-SK" sz="2000" b="0" cap="none" dirty="0" smtClean="0">
                <a:latin typeface="+mn-lt"/>
              </a:rPr>
              <a:t> spol., </a:t>
            </a:r>
            <a:r>
              <a:rPr lang="sk-SK" sz="2000" b="0" cap="none" dirty="0" err="1" smtClean="0">
                <a:latin typeface="+mn-lt"/>
              </a:rPr>
              <a:t>s.r.o</a:t>
            </a:r>
            <a:r>
              <a:rPr lang="sk-SK" sz="2000" b="0" cap="none" dirty="0" smtClean="0">
                <a:latin typeface="+mn-lt"/>
              </a:rPr>
              <a:t>. – odvoz a likvidácia nebezpečného a biologického odpadu</a:t>
            </a:r>
            <a:br>
              <a:rPr lang="sk-SK" sz="2000" b="0" cap="none" dirty="0" smtClean="0">
                <a:latin typeface="+mn-lt"/>
              </a:rPr>
            </a:br>
            <a:r>
              <a:rPr lang="sk-SK" sz="2000" b="0" cap="none" dirty="0" smtClean="0">
                <a:latin typeface="+mn-lt"/>
              </a:rPr>
              <a:t>* Národná transfúzna služba (NTS) – zabezpečenie krvi v krízovej situácii</a:t>
            </a:r>
            <a:br>
              <a:rPr lang="sk-SK" sz="2000" b="0" cap="none" dirty="0" smtClean="0">
                <a:latin typeface="+mn-lt"/>
              </a:rPr>
            </a:br>
            <a:r>
              <a:rPr lang="sk-SK" sz="2000" b="0" cap="none" dirty="0">
                <a:latin typeface="+mn-lt"/>
              </a:rPr>
              <a:t/>
            </a:r>
            <a:br>
              <a:rPr lang="sk-SK" sz="2000" b="0" cap="none" dirty="0">
                <a:latin typeface="+mn-lt"/>
              </a:rPr>
            </a:br>
            <a:r>
              <a:rPr lang="sk-SK" sz="2000" b="0" cap="none" dirty="0" smtClean="0">
                <a:solidFill>
                  <a:srgbClr val="00B0F0"/>
                </a:solidFill>
                <a:latin typeface="+mn-lt"/>
              </a:rPr>
              <a:t>Dohody o pomoci za mimoriadnych udalostí a krízových situácií </a:t>
            </a:r>
            <a:r>
              <a:rPr lang="sk-SK" sz="2000" b="0" cap="none" dirty="0" smtClean="0">
                <a:latin typeface="+mn-lt"/>
              </a:rPr>
              <a:t>uzatvorené s :</a:t>
            </a:r>
            <a:br>
              <a:rPr lang="sk-SK" sz="2000" b="0" cap="none" dirty="0" smtClean="0">
                <a:latin typeface="+mn-lt"/>
              </a:rPr>
            </a:br>
            <a:r>
              <a:rPr lang="sk-SK" sz="2000" b="0" cap="none" dirty="0" smtClean="0">
                <a:latin typeface="+mn-lt"/>
              </a:rPr>
              <a:t>Národným ústavom tuberkulózy, pľúcnych chorôb a hrudníkovej chirurgie, Vyšné Hágy  a </a:t>
            </a:r>
            <a:br>
              <a:rPr lang="sk-SK" sz="2000" b="0" cap="none" dirty="0" smtClean="0">
                <a:latin typeface="+mn-lt"/>
              </a:rPr>
            </a:br>
            <a:r>
              <a:rPr lang="sk-SK" sz="2000" b="0" cap="none" dirty="0" smtClean="0">
                <a:latin typeface="+mn-lt"/>
              </a:rPr>
              <a:t>s Nemocnicou Dr. Vojtecha Alexandra v Kežmarku, n. o. pre potreby Nemocnice Poprad, a. s., na obdobie mimoriadnych udalostí mimo času vojny a vojnového stavu alebo krízových situácií po vyhlásení stupňov pohotovosti štátu, za účelom zabezpečenia dočasného preloženia ležiacich pacientov.</a:t>
            </a:r>
            <a:br>
              <a:rPr lang="sk-SK" sz="2000" b="0" cap="none" dirty="0" smtClean="0">
                <a:latin typeface="+mn-lt"/>
              </a:rPr>
            </a:br>
            <a:r>
              <a:rPr lang="sk-SK" sz="2000" b="0" cap="none" dirty="0" smtClean="0">
                <a:latin typeface="+mn-lt"/>
              </a:rPr>
              <a:t>Schválená požiadavka z </a:t>
            </a:r>
            <a:r>
              <a:rPr lang="sk-SK" sz="2000" b="0" cap="none" dirty="0" err="1" smtClean="0">
                <a:latin typeface="+mn-lt"/>
              </a:rPr>
              <a:t>Imuny</a:t>
            </a:r>
            <a:r>
              <a:rPr lang="sk-SK" sz="2000" b="0" cap="none" dirty="0" smtClean="0">
                <a:latin typeface="+mn-lt"/>
              </a:rPr>
              <a:t> </a:t>
            </a:r>
            <a:r>
              <a:rPr lang="sk-SK" sz="2000" b="0" cap="none" dirty="0" err="1" smtClean="0">
                <a:latin typeface="+mn-lt"/>
              </a:rPr>
              <a:t>Pharm</a:t>
            </a:r>
            <a:r>
              <a:rPr lang="sk-SK" sz="2000" b="0" cap="none" dirty="0" smtClean="0">
                <a:latin typeface="+mn-lt"/>
              </a:rPr>
              <a:t>, </a:t>
            </a:r>
            <a:r>
              <a:rPr lang="sk-SK" sz="2000" b="0" cap="none" dirty="0" err="1" smtClean="0">
                <a:latin typeface="+mn-lt"/>
              </a:rPr>
              <a:t>a.s</a:t>
            </a:r>
            <a:r>
              <a:rPr lang="sk-SK" sz="2000" b="0" cap="none" dirty="0" smtClean="0">
                <a:latin typeface="+mn-lt"/>
              </a:rPr>
              <a:t>., Šarišské Michaľany na príslušný rok, na zabezpečenie sortimentu v zásobách mobilizačných rezerv pre odbory chirurgie a odbory vnútorného lekárstva Nemocnice Poprad, a. s.</a:t>
            </a:r>
            <a:endParaRPr lang="en-GB" sz="2000" b="0" cap="none" dirty="0">
              <a:latin typeface="+mn-lt"/>
            </a:endParaRPr>
          </a:p>
        </p:txBody>
      </p:sp>
    </p:spTree>
    <p:extLst>
      <p:ext uri="{BB962C8B-B14F-4D97-AF65-F5344CB8AC3E}">
        <p14:creationId xmlns:p14="http://schemas.microsoft.com/office/powerpoint/2010/main" val="2663792699"/>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ok 4"/>
          <p:cNvPicPr>
            <a:picLocks noChangeAspect="1"/>
          </p:cNvPicPr>
          <p:nvPr/>
        </p:nvPicPr>
        <p:blipFill>
          <a:blip r:embed="rId2"/>
          <a:stretch>
            <a:fillRect/>
          </a:stretch>
        </p:blipFill>
        <p:spPr>
          <a:xfrm>
            <a:off x="0" y="512479"/>
            <a:ext cx="2125362" cy="1849225"/>
          </a:xfrm>
          <a:prstGeom prst="rect">
            <a:avLst/>
          </a:prstGeom>
          <a:effectLst>
            <a:softEdge rad="127000"/>
          </a:effectLst>
        </p:spPr>
      </p:pic>
      <p:sp>
        <p:nvSpPr>
          <p:cNvPr id="2" name="Nadpis 1"/>
          <p:cNvSpPr>
            <a:spLocks noGrp="1"/>
          </p:cNvSpPr>
          <p:nvPr>
            <p:ph type="title"/>
          </p:nvPr>
        </p:nvSpPr>
        <p:spPr>
          <a:xfrm>
            <a:off x="674370" y="234779"/>
            <a:ext cx="10549890" cy="4778666"/>
          </a:xfrm>
        </p:spPr>
        <p:txBody>
          <a:bodyPr>
            <a:normAutofit fontScale="90000"/>
          </a:bodyPr>
          <a:lstStyle/>
          <a:p>
            <a:pPr marL="342900" indent="-342900" algn="l">
              <a:buFont typeface="Wingdings" panose="05000000000000000000" pitchFamily="2" charset="2"/>
              <a:buChar char="Ø"/>
            </a:pPr>
            <a:r>
              <a:rPr lang="sk-SK" sz="2800" dirty="0" smtClean="0">
                <a:solidFill>
                  <a:srgbClr val="00B0F0"/>
                </a:solidFill>
                <a:latin typeface="+mn-lt"/>
              </a:rPr>
              <a:t>T</a:t>
            </a:r>
            <a:r>
              <a:rPr lang="sk-SK" sz="2800" cap="none" dirty="0" smtClean="0">
                <a:solidFill>
                  <a:srgbClr val="00B0F0"/>
                </a:solidFill>
                <a:latin typeface="+mn-lt"/>
              </a:rPr>
              <a:t>raumatologický plán NP, </a:t>
            </a:r>
            <a:r>
              <a:rPr lang="sk-SK" sz="2800" cap="none" dirty="0" err="1" smtClean="0">
                <a:solidFill>
                  <a:srgbClr val="00B0F0"/>
                </a:solidFill>
                <a:latin typeface="+mn-lt"/>
              </a:rPr>
              <a:t>a.s</a:t>
            </a:r>
            <a:r>
              <a:rPr lang="sk-SK" sz="2800" cap="none" dirty="0" smtClean="0">
                <a:solidFill>
                  <a:srgbClr val="00B0F0"/>
                </a:solidFill>
                <a:latin typeface="+mn-lt"/>
              </a:rPr>
              <a:t>.</a:t>
            </a:r>
            <a:r>
              <a:rPr lang="sk-SK" sz="2800" cap="none" dirty="0" smtClean="0">
                <a:latin typeface="+mn-lt"/>
              </a:rPr>
              <a:t/>
            </a:r>
            <a:br>
              <a:rPr lang="sk-SK" sz="2800" cap="none" dirty="0" smtClean="0">
                <a:latin typeface="+mn-lt"/>
              </a:rPr>
            </a:br>
            <a:r>
              <a:rPr lang="sk-SK" sz="2000" b="0" cap="none" dirty="0" smtClean="0">
                <a:latin typeface="+mn-lt"/>
              </a:rPr>
              <a:t>- </a:t>
            </a:r>
            <a:r>
              <a:rPr lang="sk-SK" sz="2000" b="0" cap="none" dirty="0" smtClean="0">
                <a:solidFill>
                  <a:srgbClr val="00B0F0"/>
                </a:solidFill>
                <a:latin typeface="+mn-lt"/>
              </a:rPr>
              <a:t>stanovuje súhrn opatrení a postupov na Oddelení úrazovej chirurgie </a:t>
            </a:r>
            <a:r>
              <a:rPr lang="sk-SK" sz="2000" b="0" cap="none" dirty="0" smtClean="0">
                <a:latin typeface="+mn-lt"/>
              </a:rPr>
              <a:t>v spolupráci s ďalšími oddeleniami NP, </a:t>
            </a:r>
            <a:r>
              <a:rPr lang="sk-SK" sz="2000" b="0" cap="none" dirty="0" err="1" smtClean="0">
                <a:latin typeface="+mn-lt"/>
              </a:rPr>
              <a:t>a.s</a:t>
            </a:r>
            <a:r>
              <a:rPr lang="sk-SK" sz="2000" b="0" cap="none" dirty="0" smtClean="0">
                <a:latin typeface="+mn-lt"/>
              </a:rPr>
              <a:t>. </a:t>
            </a:r>
            <a:r>
              <a:rPr lang="sk-SK" sz="2000" b="0" cap="none" dirty="0" smtClean="0">
                <a:solidFill>
                  <a:srgbClr val="00B0F0"/>
                </a:solidFill>
                <a:latin typeface="+mn-lt"/>
              </a:rPr>
              <a:t>na zabezpečenie zdravotnej starostlivosti pacientom zraneným v dôsledku hromadného úrazu</a:t>
            </a:r>
            <a:r>
              <a:rPr lang="sk-SK" sz="2000" b="0" cap="none" dirty="0" smtClean="0">
                <a:latin typeface="+mn-lt"/>
              </a:rPr>
              <a:t> (nešťastie, havárie, živelné pohromy)</a:t>
            </a:r>
            <a:br>
              <a:rPr lang="sk-SK" sz="2000" b="0" cap="none" dirty="0" smtClean="0">
                <a:latin typeface="+mn-lt"/>
              </a:rPr>
            </a:br>
            <a:r>
              <a:rPr lang="sk-SK" sz="2000" b="0" cap="none" dirty="0" smtClean="0">
                <a:latin typeface="+mn-lt"/>
              </a:rPr>
              <a:t>- Centrálny príjem NP, </a:t>
            </a:r>
            <a:r>
              <a:rPr lang="sk-SK" sz="2000" b="0" cap="none" dirty="0" err="1" smtClean="0">
                <a:latin typeface="+mn-lt"/>
              </a:rPr>
              <a:t>a.s</a:t>
            </a:r>
            <a:r>
              <a:rPr lang="sk-SK" sz="2000" b="0" cap="none" dirty="0" smtClean="0">
                <a:latin typeface="+mn-lt"/>
              </a:rPr>
              <a:t>. je prvým kontaktom na podanie informácie o hromadnom nešťastí Krajským operačným strediskom /KOS/ integrovaného záchranného systému Krajského úradu v Prešove.</a:t>
            </a:r>
            <a:br>
              <a:rPr lang="sk-SK" sz="2000" b="0" cap="none" dirty="0" smtClean="0">
                <a:latin typeface="+mn-lt"/>
              </a:rPr>
            </a:br>
            <a:r>
              <a:rPr lang="sk-SK" sz="2000" b="0" cap="none" dirty="0" smtClean="0">
                <a:latin typeface="+mn-lt"/>
              </a:rPr>
              <a:t>* stručný postup v NP, </a:t>
            </a:r>
            <a:r>
              <a:rPr lang="sk-SK" sz="2000" b="0" cap="none" dirty="0" err="1" smtClean="0">
                <a:latin typeface="+mn-lt"/>
              </a:rPr>
              <a:t>a.s</a:t>
            </a:r>
            <a:r>
              <a:rPr lang="sk-SK" sz="2000" b="0" cap="none" dirty="0" smtClean="0">
                <a:latin typeface="+mn-lt"/>
              </a:rPr>
              <a:t>. :</a:t>
            </a:r>
            <a:br>
              <a:rPr lang="sk-SK" sz="2000" b="0" cap="none" dirty="0" smtClean="0">
                <a:latin typeface="+mn-lt"/>
              </a:rPr>
            </a:br>
            <a:r>
              <a:rPr lang="sk-SK" sz="2000" b="0" cap="none" dirty="0" smtClean="0">
                <a:latin typeface="+mn-lt"/>
              </a:rPr>
              <a:t>- lekár – chirurg na CP overí správu na KOS Prešov a aktivizuje nasledovné zložky : Centrálny príjem, Chirurgické odd., Odd. diagnostickej a </a:t>
            </a:r>
            <a:r>
              <a:rPr lang="sk-SK" sz="2000" b="0" cap="none" dirty="0" err="1" smtClean="0">
                <a:latin typeface="+mn-lt"/>
              </a:rPr>
              <a:t>intervečnej</a:t>
            </a:r>
            <a:r>
              <a:rPr lang="sk-SK" sz="2000" b="0" cap="none" dirty="0" smtClean="0">
                <a:latin typeface="+mn-lt"/>
              </a:rPr>
              <a:t> rádiológie, odd. hematológie s krvnou bankou, OAIM, lekáreň, generálneho riaditeľa, ktorý informuje ÚKR nemocnice, Okresný úrad a SOKRZ Prešov</a:t>
            </a:r>
            <a:br>
              <a:rPr lang="sk-SK" sz="2000" b="0" cap="none" dirty="0" smtClean="0">
                <a:latin typeface="+mn-lt"/>
              </a:rPr>
            </a:br>
            <a:r>
              <a:rPr lang="sk-SK" sz="2000" b="0" cap="none" dirty="0" smtClean="0">
                <a:latin typeface="+mn-lt"/>
              </a:rPr>
              <a:t>- veliteľ traumatologického plánu (primár odd. úraz. Chirurgie alebo primár CP) uloží konkrétne úlohy lekárom, sestrám a pomocnému personálu, zistí počty voľných lôžok a zabezpečí  spoluprácu zdrav. personálu z ďalších oddelení.</a:t>
            </a:r>
            <a:br>
              <a:rPr lang="sk-SK" sz="2000" b="0" cap="none" dirty="0" smtClean="0">
                <a:latin typeface="+mn-lt"/>
              </a:rPr>
            </a:br>
            <a:r>
              <a:rPr lang="sk-SK" sz="2000" b="0" cap="none" dirty="0">
                <a:latin typeface="+mn-lt"/>
              </a:rPr>
              <a:t/>
            </a:r>
            <a:br>
              <a:rPr lang="sk-SK" sz="2000" b="0" cap="none" dirty="0">
                <a:latin typeface="+mn-lt"/>
              </a:rPr>
            </a:br>
            <a:r>
              <a:rPr lang="sk-SK" sz="2000" b="0" cap="none" dirty="0" smtClean="0">
                <a:latin typeface="+mn-lt"/>
              </a:rPr>
              <a:t/>
            </a:r>
            <a:br>
              <a:rPr lang="sk-SK" sz="2000" b="0" cap="none" dirty="0" smtClean="0">
                <a:latin typeface="+mn-lt"/>
              </a:rPr>
            </a:br>
            <a:r>
              <a:rPr lang="sk-SK" sz="2000" cap="none" dirty="0" smtClean="0">
                <a:latin typeface="+mn-lt"/>
              </a:rPr>
              <a:t/>
            </a:r>
            <a:br>
              <a:rPr lang="sk-SK" sz="2000" cap="none" dirty="0" smtClean="0">
                <a:latin typeface="+mn-lt"/>
              </a:rPr>
            </a:br>
            <a:endParaRPr lang="en-GB" sz="2000" dirty="0">
              <a:latin typeface="+mn-lt"/>
            </a:endParaRPr>
          </a:p>
        </p:txBody>
      </p:sp>
      <p:sp>
        <p:nvSpPr>
          <p:cNvPr id="3" name="Zástupný symbol textu 2"/>
          <p:cNvSpPr>
            <a:spLocks noGrp="1"/>
          </p:cNvSpPr>
          <p:nvPr>
            <p:ph type="body" idx="1"/>
          </p:nvPr>
        </p:nvSpPr>
        <p:spPr>
          <a:xfrm>
            <a:off x="674370" y="3941805"/>
            <a:ext cx="10755630" cy="2730843"/>
          </a:xfrm>
        </p:spPr>
        <p:txBody>
          <a:bodyPr>
            <a:normAutofit fontScale="92500" lnSpcReduction="20000"/>
          </a:bodyPr>
          <a:lstStyle/>
          <a:p>
            <a:pPr marL="342900" indent="-342900" algn="l">
              <a:buFont typeface="Wingdings" panose="05000000000000000000" pitchFamily="2" charset="2"/>
              <a:buChar char="Ø"/>
            </a:pPr>
            <a:r>
              <a:rPr lang="sk-SK" sz="2800" b="1" dirty="0" err="1" smtClean="0">
                <a:solidFill>
                  <a:srgbClr val="00B0F0"/>
                </a:solidFill>
              </a:rPr>
              <a:t>Pandemický</a:t>
            </a:r>
            <a:r>
              <a:rPr lang="sk-SK" sz="2800" b="1" dirty="0" smtClean="0">
                <a:solidFill>
                  <a:srgbClr val="00B0F0"/>
                </a:solidFill>
              </a:rPr>
              <a:t> plán</a:t>
            </a:r>
          </a:p>
          <a:p>
            <a:pPr marL="342900" indent="-342900" algn="l">
              <a:buFont typeface="Wingdings" panose="05000000000000000000" pitchFamily="2" charset="2"/>
              <a:buChar char="Ø"/>
            </a:pPr>
            <a:r>
              <a:rPr lang="sk-SK" sz="1900" dirty="0" smtClean="0"/>
              <a:t>dokument spracovaný na základe Odborného usmernenia Ministerstva zdravotníctva SR </a:t>
            </a:r>
            <a:r>
              <a:rPr lang="sk-SK" sz="1900" dirty="0" smtClean="0">
                <a:solidFill>
                  <a:srgbClr val="00B0F0"/>
                </a:solidFill>
              </a:rPr>
              <a:t>na vykonanie </a:t>
            </a:r>
            <a:r>
              <a:rPr lang="sk-SK" sz="1900" dirty="0" err="1" smtClean="0">
                <a:solidFill>
                  <a:srgbClr val="00B0F0"/>
                </a:solidFill>
              </a:rPr>
              <a:t>reprofilizácie</a:t>
            </a:r>
            <a:r>
              <a:rPr lang="sk-SK" sz="1900" dirty="0" smtClean="0">
                <a:solidFill>
                  <a:srgbClr val="00B0F0"/>
                </a:solidFill>
              </a:rPr>
              <a:t> lôžkového fondu v NP, </a:t>
            </a:r>
            <a:r>
              <a:rPr lang="sk-SK" sz="1900" dirty="0" err="1" smtClean="0">
                <a:solidFill>
                  <a:srgbClr val="00B0F0"/>
                </a:solidFill>
              </a:rPr>
              <a:t>a.s</a:t>
            </a:r>
            <a:r>
              <a:rPr lang="sk-SK" sz="1900" dirty="0" smtClean="0">
                <a:solidFill>
                  <a:srgbClr val="00B0F0"/>
                </a:solidFill>
              </a:rPr>
              <a:t>. v príprave na pandémiu a v čase pandémie chrípky </a:t>
            </a:r>
            <a:r>
              <a:rPr lang="sk-SK" sz="1900" dirty="0" smtClean="0"/>
              <a:t>(č. 1908-1/2009-OKM, zo dňa 13.8.2009).</a:t>
            </a:r>
          </a:p>
          <a:p>
            <a:pPr marL="342900" indent="-342900" algn="l">
              <a:lnSpc>
                <a:spcPct val="110000"/>
              </a:lnSpc>
              <a:buFontTx/>
              <a:buChar char="-"/>
            </a:pPr>
            <a:r>
              <a:rPr lang="sk-SK" sz="1900" dirty="0"/>
              <a:t>z</a:t>
            </a:r>
            <a:r>
              <a:rPr lang="sk-SK" sz="1900" dirty="0" smtClean="0"/>
              <a:t> hľadiska krízovej pripravenosti slúži k objasneniu postupov v zdravotníckom zariadení v prípade vysoko nákazlivého, infekčného ochorenia u zvýšenej masy populácie</a:t>
            </a:r>
          </a:p>
          <a:p>
            <a:pPr marL="342900" indent="-342900" algn="l">
              <a:lnSpc>
                <a:spcPct val="110000"/>
              </a:lnSpc>
              <a:buFontTx/>
              <a:buChar char="-"/>
            </a:pPr>
            <a:r>
              <a:rPr lang="sk-SK" sz="1900" dirty="0" err="1" smtClean="0"/>
              <a:t>reprofilizácia</a:t>
            </a:r>
            <a:r>
              <a:rPr lang="sk-SK" sz="1900" dirty="0" smtClean="0"/>
              <a:t> lôžkového fondu na infekčné lôžka podľa potreby pre hospitalizovaných pacientov a zabezpečenie zdravotnej starostlivosti o pacientov</a:t>
            </a:r>
          </a:p>
          <a:p>
            <a:pPr marL="342900" indent="-342900">
              <a:buFontTx/>
              <a:buChar char="-"/>
            </a:pPr>
            <a:endParaRPr lang="sk-SK" sz="2200" dirty="0" smtClean="0"/>
          </a:p>
          <a:p>
            <a:pPr marL="342900" indent="-342900">
              <a:buFontTx/>
              <a:buChar char="-"/>
            </a:pPr>
            <a:endParaRPr lang="sk-SK" dirty="0" smtClean="0"/>
          </a:p>
          <a:p>
            <a:endParaRPr lang="en-GB" b="1" dirty="0"/>
          </a:p>
        </p:txBody>
      </p:sp>
    </p:spTree>
    <p:extLst>
      <p:ext uri="{BB962C8B-B14F-4D97-AF65-F5344CB8AC3E}">
        <p14:creationId xmlns:p14="http://schemas.microsoft.com/office/powerpoint/2010/main" val="1592816112"/>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ok 3"/>
          <p:cNvPicPr>
            <a:picLocks noChangeAspect="1"/>
          </p:cNvPicPr>
          <p:nvPr/>
        </p:nvPicPr>
        <p:blipFill>
          <a:blip r:embed="rId2"/>
          <a:stretch>
            <a:fillRect/>
          </a:stretch>
        </p:blipFill>
        <p:spPr>
          <a:xfrm>
            <a:off x="268758" y="244022"/>
            <a:ext cx="9666073" cy="6442140"/>
          </a:xfrm>
          <a:prstGeom prst="rect">
            <a:avLst/>
          </a:prstGeom>
          <a:effectLst>
            <a:outerShdw blurRad="50800" dist="50800" dir="5400000" algn="ctr" rotWithShape="0">
              <a:srgbClr val="000000">
                <a:alpha val="29000"/>
              </a:srgbClr>
            </a:outerShdw>
            <a:softEdge rad="635000"/>
          </a:effectLst>
        </p:spPr>
      </p:pic>
      <p:sp>
        <p:nvSpPr>
          <p:cNvPr id="2" name="Nadpis 1"/>
          <p:cNvSpPr>
            <a:spLocks noGrp="1"/>
          </p:cNvSpPr>
          <p:nvPr>
            <p:ph type="title"/>
          </p:nvPr>
        </p:nvSpPr>
        <p:spPr>
          <a:xfrm>
            <a:off x="926756" y="481914"/>
            <a:ext cx="10478529" cy="5671752"/>
          </a:xfrm>
        </p:spPr>
        <p:txBody>
          <a:bodyPr>
            <a:normAutofit fontScale="90000"/>
          </a:bodyPr>
          <a:lstStyle/>
          <a:p>
            <a:pPr marL="342900" indent="-342900" algn="l">
              <a:buFont typeface="Wingdings" panose="05000000000000000000" pitchFamily="2" charset="2"/>
              <a:buChar char="Ø"/>
            </a:pPr>
            <a:r>
              <a:rPr lang="sk-SK" sz="2200" cap="none" dirty="0" smtClean="0">
                <a:solidFill>
                  <a:srgbClr val="00B0F0"/>
                </a:solidFill>
                <a:latin typeface="+mn-lt"/>
              </a:rPr>
              <a:t>Usmernenie regionálneho hygienika so sídlom v Poprade – Havarijný plán</a:t>
            </a:r>
            <a:br>
              <a:rPr lang="sk-SK" sz="2200" cap="none" dirty="0" smtClean="0">
                <a:solidFill>
                  <a:srgbClr val="00B0F0"/>
                </a:solidFill>
                <a:latin typeface="+mn-lt"/>
              </a:rPr>
            </a:br>
            <a:r>
              <a:rPr lang="sk-SK" sz="2200" cap="none" dirty="0" smtClean="0">
                <a:solidFill>
                  <a:srgbClr val="00B0F0"/>
                </a:solidFill>
                <a:latin typeface="+mn-lt"/>
              </a:rPr>
              <a:t>v podmienkach Nemocnice Poprad, </a:t>
            </a:r>
            <a:r>
              <a:rPr lang="sk-SK" sz="2200" cap="none" dirty="0" err="1" smtClean="0">
                <a:solidFill>
                  <a:srgbClr val="00B0F0"/>
                </a:solidFill>
                <a:latin typeface="+mn-lt"/>
              </a:rPr>
              <a:t>a.s</a:t>
            </a:r>
            <a:r>
              <a:rPr lang="sk-SK" sz="2200" cap="none" dirty="0" smtClean="0">
                <a:solidFill>
                  <a:srgbClr val="00B0F0"/>
                </a:solidFill>
                <a:latin typeface="+mn-lt"/>
              </a:rPr>
              <a:t>. :</a:t>
            </a:r>
            <a:br>
              <a:rPr lang="sk-SK" sz="2200" cap="none" dirty="0" smtClean="0">
                <a:solidFill>
                  <a:srgbClr val="00B0F0"/>
                </a:solidFill>
                <a:latin typeface="+mn-lt"/>
              </a:rPr>
            </a:br>
            <a:r>
              <a:rPr lang="sk-SK" sz="2000" cap="none" dirty="0" smtClean="0">
                <a:latin typeface="+mn-lt"/>
              </a:rPr>
              <a:t/>
            </a:r>
            <a:br>
              <a:rPr lang="sk-SK" sz="2000" cap="none" dirty="0" smtClean="0">
                <a:latin typeface="+mn-lt"/>
              </a:rPr>
            </a:br>
            <a:r>
              <a:rPr lang="sk-SK" sz="2000" cap="none" dirty="0" smtClean="0">
                <a:solidFill>
                  <a:schemeClr val="accent1">
                    <a:lumMod val="20000"/>
                    <a:lumOff val="80000"/>
                  </a:schemeClr>
                </a:solidFill>
                <a:latin typeface="+mn-lt"/>
              </a:rPr>
              <a:t>* </a:t>
            </a:r>
            <a:r>
              <a:rPr lang="sk-SK" sz="2000" b="0" cap="none" dirty="0" smtClean="0">
                <a:solidFill>
                  <a:schemeClr val="accent1">
                    <a:lumMod val="20000"/>
                    <a:lumOff val="80000"/>
                  </a:schemeClr>
                </a:solidFill>
                <a:latin typeface="+mn-lt"/>
              </a:rPr>
              <a:t>realizovaný bude pri výskyte alimentárnych nákaz</a:t>
            </a:r>
            <a:br>
              <a:rPr lang="sk-SK" sz="2000" b="0" cap="none" dirty="0" smtClean="0">
                <a:solidFill>
                  <a:schemeClr val="accent1">
                    <a:lumMod val="20000"/>
                    <a:lumOff val="80000"/>
                  </a:schemeClr>
                </a:solidFill>
                <a:latin typeface="+mn-lt"/>
              </a:rPr>
            </a:br>
            <a:r>
              <a:rPr lang="sk-SK" sz="2000" b="0" cap="none" dirty="0" smtClean="0">
                <a:solidFill>
                  <a:schemeClr val="accent1">
                    <a:lumMod val="20000"/>
                    <a:lumOff val="80000"/>
                  </a:schemeClr>
                </a:solidFill>
                <a:latin typeface="+mn-lt"/>
              </a:rPr>
              <a:t>* na zabezpečenie postupu zameraného na zamedzenie šírenia a likvidáciu vzniknutých nákaz</a:t>
            </a:r>
            <a:br>
              <a:rPr lang="sk-SK" sz="2000" b="0" cap="none" dirty="0" smtClean="0">
                <a:solidFill>
                  <a:schemeClr val="accent1">
                    <a:lumMod val="20000"/>
                    <a:lumOff val="80000"/>
                  </a:schemeClr>
                </a:solidFill>
                <a:latin typeface="+mn-lt"/>
              </a:rPr>
            </a:br>
            <a:r>
              <a:rPr lang="sk-SK" sz="2000" b="0" cap="none" dirty="0" smtClean="0">
                <a:solidFill>
                  <a:schemeClr val="accent1">
                    <a:lumMod val="20000"/>
                    <a:lumOff val="80000"/>
                  </a:schemeClr>
                </a:solidFill>
                <a:latin typeface="+mn-lt"/>
              </a:rPr>
              <a:t>* ambulantnú zdravotnícku starostlivosť a zdrav. starostlivosť o hospitalizovaných pacientov, vrátane materiálneho a technického vybavenia</a:t>
            </a:r>
            <a:br>
              <a:rPr lang="sk-SK" sz="2000" b="0" cap="none" dirty="0" smtClean="0">
                <a:solidFill>
                  <a:schemeClr val="accent1">
                    <a:lumMod val="20000"/>
                    <a:lumOff val="80000"/>
                  </a:schemeClr>
                </a:solidFill>
                <a:latin typeface="+mn-lt"/>
              </a:rPr>
            </a:br>
            <a:r>
              <a:rPr lang="sk-SK" sz="2000" b="0" cap="none" dirty="0" smtClean="0">
                <a:solidFill>
                  <a:schemeClr val="accent1">
                    <a:lumMod val="20000"/>
                    <a:lumOff val="80000"/>
                  </a:schemeClr>
                </a:solidFill>
                <a:latin typeface="+mn-lt"/>
              </a:rPr>
              <a:t>* pokyn pre lekára, ktorý zistil závažné ochorenie, nahlásiť okamžite túto skutočnosť na oddelenie epidemiológie RÚVZ v Poprade</a:t>
            </a:r>
            <a:br>
              <a:rPr lang="sk-SK" sz="2000" b="0" cap="none" dirty="0" smtClean="0">
                <a:solidFill>
                  <a:schemeClr val="accent1">
                    <a:lumMod val="20000"/>
                    <a:lumOff val="80000"/>
                  </a:schemeClr>
                </a:solidFill>
                <a:latin typeface="+mn-lt"/>
              </a:rPr>
            </a:br>
            <a:r>
              <a:rPr lang="sk-SK" sz="2000" b="0" cap="none" dirty="0" smtClean="0">
                <a:solidFill>
                  <a:schemeClr val="accent1">
                    <a:lumMod val="20000"/>
                    <a:lumOff val="80000"/>
                  </a:schemeClr>
                </a:solidFill>
                <a:latin typeface="+mn-lt"/>
              </a:rPr>
              <a:t>regionálny hygienik informuje o vzniknutej epidemiologickej situácii prednostu Okresného úradu, regionálneho hygienika v sídle kraja a hlavného hygienika SR.</a:t>
            </a:r>
            <a:br>
              <a:rPr lang="sk-SK" sz="2000" b="0" cap="none" dirty="0" smtClean="0">
                <a:solidFill>
                  <a:schemeClr val="accent1">
                    <a:lumMod val="20000"/>
                    <a:lumOff val="80000"/>
                  </a:schemeClr>
                </a:solidFill>
                <a:latin typeface="+mn-lt"/>
              </a:rPr>
            </a:br>
            <a:r>
              <a:rPr lang="sk-SK" sz="2000" b="0" cap="none" dirty="0" smtClean="0">
                <a:solidFill>
                  <a:schemeClr val="accent1">
                    <a:lumMod val="20000"/>
                    <a:lumOff val="80000"/>
                  </a:schemeClr>
                </a:solidFill>
                <a:latin typeface="+mn-lt"/>
              </a:rPr>
              <a:t>* mimoriadnu situáciu vyhlasuje regionálny hygienik v zmysle § 12, § 48, ods. 3, zákona NR č. 355/2007 Z. z. – na vykonanie mimoriadnych opatrení na základe epidemiologickej situácie</a:t>
            </a:r>
            <a:br>
              <a:rPr lang="sk-SK" sz="2000" b="0" cap="none" dirty="0" smtClean="0">
                <a:solidFill>
                  <a:schemeClr val="accent1">
                    <a:lumMod val="20000"/>
                    <a:lumOff val="80000"/>
                  </a:schemeClr>
                </a:solidFill>
                <a:latin typeface="+mn-lt"/>
              </a:rPr>
            </a:br>
            <a:r>
              <a:rPr lang="sk-SK" sz="2000" b="0" cap="none" dirty="0" smtClean="0">
                <a:solidFill>
                  <a:schemeClr val="accent1">
                    <a:lumMod val="20000"/>
                    <a:lumOff val="80000"/>
                  </a:schemeClr>
                </a:solidFill>
                <a:latin typeface="+mn-lt"/>
              </a:rPr>
              <a:t>* zasadnutie </a:t>
            </a:r>
            <a:r>
              <a:rPr lang="sk-SK" sz="2000" b="0" cap="none" dirty="0" smtClean="0">
                <a:solidFill>
                  <a:srgbClr val="00B0F0"/>
                </a:solidFill>
                <a:latin typeface="+mn-lt"/>
              </a:rPr>
              <a:t>regionálnej </a:t>
            </a:r>
            <a:r>
              <a:rPr lang="sk-SK" sz="2000" b="0" cap="none" dirty="0" err="1" smtClean="0">
                <a:solidFill>
                  <a:srgbClr val="00B0F0"/>
                </a:solidFill>
                <a:latin typeface="+mn-lt"/>
              </a:rPr>
              <a:t>protiepidemickej</a:t>
            </a:r>
            <a:r>
              <a:rPr lang="sk-SK" sz="2000" b="0" cap="none" dirty="0" smtClean="0">
                <a:solidFill>
                  <a:srgbClr val="00B0F0"/>
                </a:solidFill>
                <a:latin typeface="+mn-lt"/>
              </a:rPr>
              <a:t> komisie </a:t>
            </a:r>
            <a:r>
              <a:rPr lang="sk-SK" sz="2000" b="0" cap="none" dirty="0" smtClean="0">
                <a:solidFill>
                  <a:schemeClr val="accent1">
                    <a:lumMod val="20000"/>
                    <a:lumOff val="80000"/>
                  </a:schemeClr>
                </a:solidFill>
                <a:latin typeface="+mn-lt"/>
              </a:rPr>
              <a:t>zvolá Regionálny hygienik (MUDr. Jozef </a:t>
            </a:r>
            <a:r>
              <a:rPr lang="sk-SK" sz="2000" b="0" cap="none" dirty="0" err="1" smtClean="0">
                <a:solidFill>
                  <a:schemeClr val="accent1">
                    <a:lumMod val="20000"/>
                    <a:lumOff val="80000"/>
                  </a:schemeClr>
                </a:solidFill>
                <a:latin typeface="+mn-lt"/>
              </a:rPr>
              <a:t>Krak</a:t>
            </a:r>
            <a:r>
              <a:rPr lang="sk-SK" sz="2000" b="0" cap="none" dirty="0" smtClean="0">
                <a:solidFill>
                  <a:schemeClr val="accent1">
                    <a:lumMod val="20000"/>
                    <a:lumOff val="80000"/>
                  </a:schemeClr>
                </a:solidFill>
                <a:latin typeface="+mn-lt"/>
              </a:rPr>
              <a:t>) a pripraví podklady pre vyhlásenie mimoriadnej udalosti.</a:t>
            </a:r>
            <a:br>
              <a:rPr lang="sk-SK" sz="2000" b="0" cap="none" dirty="0" smtClean="0">
                <a:solidFill>
                  <a:schemeClr val="accent1">
                    <a:lumMod val="20000"/>
                    <a:lumOff val="80000"/>
                  </a:schemeClr>
                </a:solidFill>
                <a:latin typeface="+mn-lt"/>
              </a:rPr>
            </a:br>
            <a:r>
              <a:rPr lang="sk-SK" sz="2000" b="0" cap="none" dirty="0" smtClean="0">
                <a:solidFill>
                  <a:schemeClr val="accent1">
                    <a:lumMod val="20000"/>
                    <a:lumOff val="80000"/>
                  </a:schemeClr>
                </a:solidFill>
                <a:latin typeface="+mn-lt"/>
              </a:rPr>
              <a:t/>
            </a:r>
            <a:br>
              <a:rPr lang="sk-SK" sz="2000" b="0" cap="none" dirty="0" smtClean="0">
                <a:solidFill>
                  <a:schemeClr val="accent1">
                    <a:lumMod val="20000"/>
                    <a:lumOff val="80000"/>
                  </a:schemeClr>
                </a:solidFill>
                <a:latin typeface="+mn-lt"/>
              </a:rPr>
            </a:br>
            <a:r>
              <a:rPr lang="sk-SK" sz="2000" b="0" cap="none" dirty="0" smtClean="0">
                <a:latin typeface="+mn-lt"/>
              </a:rPr>
              <a:t>* </a:t>
            </a:r>
            <a:r>
              <a:rPr lang="sk-SK" sz="2000" b="0" cap="none" dirty="0" smtClean="0">
                <a:solidFill>
                  <a:srgbClr val="00B0F0"/>
                </a:solidFill>
                <a:latin typeface="+mn-lt"/>
              </a:rPr>
              <a:t>členmi RPK z Nemocnice Poprad, </a:t>
            </a:r>
            <a:r>
              <a:rPr lang="sk-SK" sz="2000" b="0" cap="none" dirty="0" err="1" smtClean="0">
                <a:solidFill>
                  <a:srgbClr val="00B0F0"/>
                </a:solidFill>
                <a:latin typeface="+mn-lt"/>
              </a:rPr>
              <a:t>a.s</a:t>
            </a:r>
            <a:r>
              <a:rPr lang="sk-SK" sz="2000" b="0" cap="none" dirty="0" smtClean="0">
                <a:solidFill>
                  <a:srgbClr val="00B0F0"/>
                </a:solidFill>
                <a:latin typeface="+mn-lt"/>
              </a:rPr>
              <a:t>. sú Ing. Peter Petruš, gen. riaditeľ,  MUDr. Jozef </a:t>
            </a:r>
            <a:r>
              <a:rPr lang="sk-SK" sz="2000" b="0" cap="none" dirty="0" err="1" smtClean="0">
                <a:solidFill>
                  <a:srgbClr val="00B0F0"/>
                </a:solidFill>
                <a:latin typeface="+mn-lt"/>
              </a:rPr>
              <a:t>Tekáč</a:t>
            </a:r>
            <a:r>
              <a:rPr lang="sk-SK" sz="2000" b="0" cap="none" dirty="0" smtClean="0">
                <a:solidFill>
                  <a:srgbClr val="00B0F0"/>
                </a:solidFill>
                <a:latin typeface="+mn-lt"/>
              </a:rPr>
              <a:t>, MPH riaditeľ LPS, Andrea Madejová, SOR ÚKRaHM a MUDr. Dušan </a:t>
            </a:r>
            <a:r>
              <a:rPr lang="sk-SK" sz="2000" b="0" cap="none" dirty="0" err="1" smtClean="0">
                <a:solidFill>
                  <a:srgbClr val="00B0F0"/>
                </a:solidFill>
                <a:latin typeface="+mn-lt"/>
              </a:rPr>
              <a:t>Pajerchin</a:t>
            </a:r>
            <a:r>
              <a:rPr lang="sk-SK" sz="2000" b="0" cap="none" dirty="0" smtClean="0">
                <a:solidFill>
                  <a:srgbClr val="00B0F0"/>
                </a:solidFill>
                <a:latin typeface="+mn-lt"/>
              </a:rPr>
              <a:t>, primár dermatovenerologickej ambulancie a MUDr. Irena Petríková, primárka odd. klinickej mikrobiológie</a:t>
            </a:r>
            <a:br>
              <a:rPr lang="sk-SK" sz="2000" b="0" cap="none" dirty="0" smtClean="0">
                <a:solidFill>
                  <a:srgbClr val="00B0F0"/>
                </a:solidFill>
                <a:latin typeface="+mn-lt"/>
              </a:rPr>
            </a:br>
            <a:r>
              <a:rPr lang="sk-SK" sz="2000" b="0" cap="none" dirty="0" smtClean="0">
                <a:solidFill>
                  <a:schemeClr val="accent1">
                    <a:lumMod val="20000"/>
                    <a:lumOff val="80000"/>
                  </a:schemeClr>
                </a:solidFill>
                <a:latin typeface="+mn-lt"/>
              </a:rPr>
              <a:t>* poskytovanie zdravotnej starostlivosti riadia a organizuje v zmysle pokynov a rozhodnutí RPK riaditeľ nemocnice.</a:t>
            </a:r>
            <a:endParaRPr lang="en-GB" sz="2000" b="0" cap="none" dirty="0">
              <a:solidFill>
                <a:schemeClr val="accent1">
                  <a:lumMod val="20000"/>
                  <a:lumOff val="80000"/>
                </a:schemeClr>
              </a:solidFill>
              <a:latin typeface="+mn-lt"/>
            </a:endParaRPr>
          </a:p>
        </p:txBody>
      </p:sp>
    </p:spTree>
    <p:extLst>
      <p:ext uri="{BB962C8B-B14F-4D97-AF65-F5344CB8AC3E}">
        <p14:creationId xmlns:p14="http://schemas.microsoft.com/office/powerpoint/2010/main" val="656332080"/>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64058" y="1791730"/>
            <a:ext cx="10540313" cy="5511758"/>
          </a:xfrm>
        </p:spPr>
        <p:txBody>
          <a:bodyPr>
            <a:normAutofit fontScale="90000"/>
          </a:bodyPr>
          <a:lstStyle/>
          <a:p>
            <a:pPr algn="l"/>
            <a:r>
              <a:rPr lang="sk-SK" sz="2000" cap="none" dirty="0" smtClean="0">
                <a:solidFill>
                  <a:srgbClr val="00B0F0"/>
                </a:solidFill>
                <a:latin typeface="+mn-lt"/>
              </a:rPr>
              <a:t>Poskytovanie ústavnej starostlivosti :</a:t>
            </a:r>
            <a:br>
              <a:rPr lang="sk-SK" sz="2000" cap="none" dirty="0" smtClean="0">
                <a:solidFill>
                  <a:srgbClr val="00B0F0"/>
                </a:solidFill>
                <a:latin typeface="+mn-lt"/>
              </a:rPr>
            </a:br>
            <a:r>
              <a:rPr lang="sk-SK" sz="2000" cap="none" dirty="0" smtClean="0">
                <a:latin typeface="+mn-lt"/>
              </a:rPr>
              <a:t/>
            </a:r>
            <a:br>
              <a:rPr lang="sk-SK" sz="2000" cap="none" dirty="0" smtClean="0">
                <a:latin typeface="+mn-lt"/>
              </a:rPr>
            </a:br>
            <a:r>
              <a:rPr lang="sk-SK" sz="2000" b="0" cap="none" dirty="0" smtClean="0">
                <a:latin typeface="+mn-lt"/>
              </a:rPr>
              <a:t>- po nariadení ústavnej liečby a izolácie budú pacienti hospitalizovaní nasledovne :</a:t>
            </a:r>
            <a:br>
              <a:rPr lang="sk-SK" sz="2000" b="0" cap="none" dirty="0" smtClean="0">
                <a:latin typeface="+mn-lt"/>
              </a:rPr>
            </a:br>
            <a:r>
              <a:rPr lang="sk-SK" sz="2000" b="0" cap="none" dirty="0" smtClean="0">
                <a:latin typeface="+mn-lt"/>
              </a:rPr>
              <a:t>a) Geriatrické oddelenie NP, </a:t>
            </a:r>
            <a:r>
              <a:rPr lang="sk-SK" sz="2000" b="0" cap="none" dirty="0" err="1" smtClean="0">
                <a:latin typeface="+mn-lt"/>
              </a:rPr>
              <a:t>a.s</a:t>
            </a:r>
            <a:r>
              <a:rPr lang="sk-SK" sz="2000" b="0" cap="none" dirty="0" smtClean="0">
                <a:latin typeface="+mn-lt"/>
              </a:rPr>
              <a:t>. – bežná kapacita oddelenia 45 lôžok</a:t>
            </a:r>
            <a:br>
              <a:rPr lang="sk-SK" sz="2000" b="0" cap="none" dirty="0" smtClean="0">
                <a:latin typeface="+mn-lt"/>
              </a:rPr>
            </a:br>
            <a:r>
              <a:rPr lang="sk-SK" sz="2000" b="0" cap="none" dirty="0" smtClean="0">
                <a:latin typeface="+mn-lt"/>
              </a:rPr>
              <a:t>b) rozšírenie kapacity geriatrického oddelenia o 45 lôžok</a:t>
            </a:r>
            <a:br>
              <a:rPr lang="sk-SK" sz="2000" b="0" cap="none" dirty="0" smtClean="0">
                <a:latin typeface="+mn-lt"/>
              </a:rPr>
            </a:br>
            <a:r>
              <a:rPr lang="sk-SK" sz="2000" b="0" cap="none" dirty="0" smtClean="0">
                <a:latin typeface="+mn-lt"/>
              </a:rPr>
              <a:t>c) FRO Nemocnice Poprad, </a:t>
            </a:r>
            <a:r>
              <a:rPr lang="sk-SK" sz="2000" b="0" cap="none" dirty="0" err="1" smtClean="0">
                <a:latin typeface="+mn-lt"/>
              </a:rPr>
              <a:t>a.s</a:t>
            </a:r>
            <a:r>
              <a:rPr lang="sk-SK" sz="2000" b="0" cap="none" dirty="0" smtClean="0">
                <a:latin typeface="+mn-lt"/>
              </a:rPr>
              <a:t>. – lôžková kapacita 23 lôžok</a:t>
            </a:r>
            <a:br>
              <a:rPr lang="sk-SK" sz="2000" b="0" cap="none" dirty="0" smtClean="0">
                <a:latin typeface="+mn-lt"/>
              </a:rPr>
            </a:br>
            <a:r>
              <a:rPr lang="sk-SK" sz="2000" b="0" cap="none" dirty="0" smtClean="0">
                <a:latin typeface="+mn-lt"/>
              </a:rPr>
              <a:t>d) po zaplnení týchto kapacít reg. hygienik nariadi reprofilizáciu ďalších lôžkových oddelení Nemocnice Poprad, </a:t>
            </a:r>
            <a:r>
              <a:rPr lang="sk-SK" sz="2000" b="0" cap="none" dirty="0" err="1" smtClean="0">
                <a:latin typeface="+mn-lt"/>
              </a:rPr>
              <a:t>a.s</a:t>
            </a:r>
            <a:r>
              <a:rPr lang="sk-SK" sz="2000" b="0" cap="none" dirty="0" smtClean="0">
                <a:latin typeface="+mn-lt"/>
              </a:rPr>
              <a:t>., reprofilizáciu lôžkového fondu </a:t>
            </a:r>
            <a:r>
              <a:rPr lang="sk-SK" sz="2000" b="0" cap="none" dirty="0">
                <a:latin typeface="+mn-lt"/>
              </a:rPr>
              <a:t>Š</a:t>
            </a:r>
            <a:r>
              <a:rPr lang="sk-SK" sz="2000" b="0" cap="none" dirty="0" smtClean="0">
                <a:latin typeface="+mn-lt"/>
              </a:rPr>
              <a:t>robárovho ústavu detskej tuberkulózy a respiračných chorôb, n. o. </a:t>
            </a:r>
            <a:br>
              <a:rPr lang="sk-SK" sz="2000" b="0" cap="none" dirty="0" smtClean="0">
                <a:latin typeface="+mn-lt"/>
              </a:rPr>
            </a:br>
            <a:r>
              <a:rPr lang="sk-SK" sz="2000" b="0" cap="none" dirty="0" smtClean="0">
                <a:latin typeface="+mn-lt"/>
              </a:rPr>
              <a:t>e) odborný dohľad nad ústavnou zdravotnou starostlivosťou chorých, bude vykonávať lekár infekčnej ambulancie NP, </a:t>
            </a:r>
            <a:r>
              <a:rPr lang="sk-SK" sz="2000" b="0" cap="none" dirty="0" err="1" smtClean="0">
                <a:latin typeface="+mn-lt"/>
              </a:rPr>
              <a:t>a.s</a:t>
            </a:r>
            <a:r>
              <a:rPr lang="sk-SK" sz="2000" b="0" cap="none" dirty="0" smtClean="0">
                <a:latin typeface="+mn-lt"/>
              </a:rPr>
              <a:t>. alebo ním poverená osoba</a:t>
            </a:r>
            <a:br>
              <a:rPr lang="sk-SK" sz="2000" b="0" cap="none" dirty="0" smtClean="0">
                <a:latin typeface="+mn-lt"/>
              </a:rPr>
            </a:br>
            <a:r>
              <a:rPr lang="sk-SK" sz="2000" b="0" cap="none" dirty="0" smtClean="0">
                <a:latin typeface="+mn-lt"/>
              </a:rPr>
              <a:t>f) mikrobiologické laboratórium má byť vybavené tak, aby bolo možné vyšetriť 500 vzoriek denne po dobu 20 dní a zabezpečiť služby v laboratóriách (biochemické, hematologické)</a:t>
            </a:r>
            <a:br>
              <a:rPr lang="sk-SK" sz="2000" b="0" cap="none" dirty="0" smtClean="0">
                <a:latin typeface="+mn-lt"/>
              </a:rPr>
            </a:br>
            <a:r>
              <a:rPr lang="sk-SK" sz="2000" b="0" cap="none" dirty="0" smtClean="0">
                <a:latin typeface="+mn-lt"/>
              </a:rPr>
              <a:t/>
            </a:r>
            <a:br>
              <a:rPr lang="sk-SK" sz="2000" b="0" cap="none" dirty="0" smtClean="0">
                <a:latin typeface="+mn-lt"/>
              </a:rPr>
            </a:br>
            <a:r>
              <a:rPr lang="sk-SK" sz="2000" cap="none" dirty="0" smtClean="0">
                <a:solidFill>
                  <a:srgbClr val="00B0F0"/>
                </a:solidFill>
                <a:latin typeface="+mn-lt"/>
              </a:rPr>
              <a:t>Personálne zabezpečenie zdravotníckych služieb</a:t>
            </a:r>
            <a:br>
              <a:rPr lang="sk-SK" sz="2000" cap="none" dirty="0" smtClean="0">
                <a:solidFill>
                  <a:srgbClr val="00B0F0"/>
                </a:solidFill>
                <a:latin typeface="+mn-lt"/>
              </a:rPr>
            </a:br>
            <a:r>
              <a:rPr lang="sk-SK" sz="2000" b="0" cap="none" dirty="0">
                <a:solidFill>
                  <a:srgbClr val="00B0F0"/>
                </a:solidFill>
                <a:latin typeface="+mn-lt"/>
              </a:rPr>
              <a:t/>
            </a:r>
            <a:br>
              <a:rPr lang="sk-SK" sz="2000" b="0" cap="none" dirty="0">
                <a:solidFill>
                  <a:srgbClr val="00B0F0"/>
                </a:solidFill>
                <a:latin typeface="+mn-lt"/>
              </a:rPr>
            </a:br>
            <a:r>
              <a:rPr lang="sk-SK" sz="2000" b="0" cap="none" dirty="0" smtClean="0">
                <a:latin typeface="+mn-lt"/>
              </a:rPr>
              <a:t>1) všetci zdravotnícky pracovníci sú povinní prevziať a riadne plniť aj mimoriadne zdravotnícke úlohy uložené dočasne vo všeobecnom záujme</a:t>
            </a:r>
            <a:br>
              <a:rPr lang="sk-SK" sz="2000" b="0" cap="none" dirty="0" smtClean="0">
                <a:latin typeface="+mn-lt"/>
              </a:rPr>
            </a:br>
            <a:r>
              <a:rPr lang="sk-SK" sz="2000" b="0" cap="none" dirty="0" smtClean="0">
                <a:latin typeface="+mn-lt"/>
              </a:rPr>
              <a:t>2) gen. riaditeľ Nemocnice Poprad, </a:t>
            </a:r>
            <a:r>
              <a:rPr lang="sk-SK" sz="2000" b="0" cap="none" dirty="0" err="1" smtClean="0">
                <a:latin typeface="+mn-lt"/>
              </a:rPr>
              <a:t>a.s</a:t>
            </a:r>
            <a:r>
              <a:rPr lang="sk-SK" sz="2000" b="0" cap="none" dirty="0" smtClean="0">
                <a:latin typeface="+mn-lt"/>
              </a:rPr>
              <a:t>., riaditeľ Šrobárovho ústavu detskej tuberkulózy a respiračných chorôb, n. o. a ostatní štátni aj neštátni zdravotnícky pracovníci sú povinní plniť všetky úlohy uvedené v stanovenom Havarijnom pláne</a:t>
            </a:r>
            <a:r>
              <a:rPr lang="sk-SK" sz="2000" b="0" cap="none" dirty="0">
                <a:latin typeface="+mn-lt"/>
              </a:rPr>
              <a:t/>
            </a:r>
            <a:br>
              <a:rPr lang="sk-SK" sz="2000" b="0" cap="none" dirty="0">
                <a:latin typeface="+mn-lt"/>
              </a:rPr>
            </a:br>
            <a:r>
              <a:rPr lang="sk-SK" sz="2000" b="0" cap="none" dirty="0" smtClean="0">
                <a:latin typeface="+mn-lt"/>
              </a:rPr>
              <a:t>3) v prípade potreby </a:t>
            </a:r>
            <a:r>
              <a:rPr lang="sk-SK" sz="2000" b="0" cap="none" dirty="0" err="1" smtClean="0">
                <a:latin typeface="+mn-lt"/>
              </a:rPr>
              <a:t>region</a:t>
            </a:r>
            <a:r>
              <a:rPr lang="sk-SK" sz="2000" b="0" cap="none" dirty="0" smtClean="0">
                <a:latin typeface="+mn-lt"/>
              </a:rPr>
              <a:t>. </a:t>
            </a:r>
            <a:r>
              <a:rPr lang="sk-SK" sz="2000" b="0" cap="none" dirty="0" err="1">
                <a:latin typeface="+mn-lt"/>
              </a:rPr>
              <a:t>p</a:t>
            </a:r>
            <a:r>
              <a:rPr lang="sk-SK" sz="2000" b="0" cap="none" dirty="0" err="1" smtClean="0">
                <a:latin typeface="+mn-lt"/>
              </a:rPr>
              <a:t>andemická</a:t>
            </a:r>
            <a:r>
              <a:rPr lang="sk-SK" sz="2000" b="0" cap="none" dirty="0" smtClean="0">
                <a:latin typeface="+mn-lt"/>
              </a:rPr>
              <a:t> komisia nariadi rozšíriť služby v diagnostických laboratóriách</a:t>
            </a:r>
            <a:br>
              <a:rPr lang="sk-SK" sz="2000" b="0" cap="none" dirty="0" smtClean="0">
                <a:latin typeface="+mn-lt"/>
              </a:rPr>
            </a:br>
            <a:r>
              <a:rPr lang="sk-SK" sz="2000" b="0" cap="none" dirty="0">
                <a:latin typeface="+mn-lt"/>
              </a:rPr>
              <a:t/>
            </a:r>
            <a:br>
              <a:rPr lang="sk-SK" sz="2000" b="0" cap="none" dirty="0">
                <a:latin typeface="+mn-lt"/>
              </a:rPr>
            </a:br>
            <a:r>
              <a:rPr lang="sk-SK" sz="2000" cap="none" dirty="0" smtClean="0">
                <a:solidFill>
                  <a:srgbClr val="00B0F0"/>
                </a:solidFill>
                <a:latin typeface="+mn-lt"/>
              </a:rPr>
              <a:t>Zrušenie opatrení Havarijného plánu </a:t>
            </a:r>
            <a:r>
              <a:rPr lang="sk-SK" sz="2000" b="0" cap="none" dirty="0" smtClean="0">
                <a:latin typeface="+mn-lt"/>
              </a:rPr>
              <a:t>-&gt; reg. Hygienik RÚVZ Poprad svojim rozhodnutím odvolá na základe epidemiologickej situácie v zmysle § 6 zákona NR SR . 355/2007 Z </a:t>
            </a:r>
            <a:r>
              <a:rPr lang="sk-SK" sz="2000" b="0" cap="none" dirty="0" err="1" smtClean="0">
                <a:latin typeface="+mn-lt"/>
              </a:rPr>
              <a:t>z</a:t>
            </a:r>
            <a:r>
              <a:rPr lang="sk-SK" sz="2000" b="0" cap="none" dirty="0" smtClean="0">
                <a:latin typeface="+mn-lt"/>
              </a:rPr>
              <a:t>. O ochrane zdravia ľudí, mimoriadne opatrenia stanovené v tomto HP.</a:t>
            </a:r>
            <a:br>
              <a:rPr lang="sk-SK" sz="2000" b="0" cap="none" dirty="0" smtClean="0">
                <a:latin typeface="+mn-lt"/>
              </a:rPr>
            </a:br>
            <a:r>
              <a:rPr lang="sk-SK" sz="2000" b="0" cap="none" dirty="0">
                <a:latin typeface="+mn-lt"/>
              </a:rPr>
              <a:t/>
            </a:r>
            <a:br>
              <a:rPr lang="sk-SK" sz="2000" b="0" cap="none" dirty="0">
                <a:latin typeface="+mn-lt"/>
              </a:rPr>
            </a:br>
            <a:endParaRPr lang="en-GB" sz="2000" b="0" cap="none" dirty="0">
              <a:latin typeface="+mn-lt"/>
            </a:endParaRPr>
          </a:p>
        </p:txBody>
      </p:sp>
    </p:spTree>
    <p:extLst>
      <p:ext uri="{BB962C8B-B14F-4D97-AF65-F5344CB8AC3E}">
        <p14:creationId xmlns:p14="http://schemas.microsoft.com/office/powerpoint/2010/main" val="989505468"/>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07773" y="1235675"/>
            <a:ext cx="11232292" cy="2038865"/>
          </a:xfrm>
        </p:spPr>
        <p:txBody>
          <a:bodyPr>
            <a:normAutofit fontScale="90000"/>
          </a:bodyPr>
          <a:lstStyle/>
          <a:p>
            <a:pPr marL="457200" indent="-457200" algn="l">
              <a:buFont typeface="Wingdings" panose="05000000000000000000" pitchFamily="2" charset="2"/>
              <a:buChar char="Ø"/>
            </a:pPr>
            <a:r>
              <a:rPr lang="sk-SK" sz="2700" cap="none" dirty="0" smtClean="0">
                <a:solidFill>
                  <a:srgbClr val="00B0F0"/>
                </a:solidFill>
                <a:latin typeface="+mn-lt"/>
              </a:rPr>
              <a:t>Smernica o uplatňovaní zásad ošetrovateľskej starostlivosti o pacienta s podozrením na vysokovirulentnú nákazu v podmienkach NP, </a:t>
            </a:r>
            <a:r>
              <a:rPr lang="sk-SK" sz="2700" cap="none" dirty="0" err="1" smtClean="0">
                <a:solidFill>
                  <a:srgbClr val="00B0F0"/>
                </a:solidFill>
                <a:latin typeface="+mn-lt"/>
              </a:rPr>
              <a:t>a.s</a:t>
            </a:r>
            <a:r>
              <a:rPr lang="sk-SK" sz="2700" cap="none" dirty="0" smtClean="0">
                <a:solidFill>
                  <a:srgbClr val="00B0F0"/>
                </a:solidFill>
                <a:latin typeface="+mn-lt"/>
              </a:rPr>
              <a:t>.</a:t>
            </a:r>
            <a:br>
              <a:rPr lang="sk-SK" sz="2700" cap="none" dirty="0" smtClean="0">
                <a:solidFill>
                  <a:srgbClr val="00B0F0"/>
                </a:solidFill>
                <a:latin typeface="+mn-lt"/>
              </a:rPr>
            </a:br>
            <a:r>
              <a:rPr lang="sk-SK" sz="2800" cap="none" dirty="0" smtClean="0">
                <a:latin typeface="+mn-lt"/>
              </a:rPr>
              <a:t>- </a:t>
            </a:r>
            <a:r>
              <a:rPr lang="sk-SK" sz="2200" b="0" i="1" u="sng" cap="none" dirty="0" smtClean="0">
                <a:latin typeface="+mn-lt"/>
              </a:rPr>
              <a:t>účelom smernice je ustanoviť : </a:t>
            </a:r>
            <a:r>
              <a:rPr lang="sk-SK" sz="2200" b="0" cap="none" dirty="0" smtClean="0">
                <a:latin typeface="+mn-lt"/>
              </a:rPr>
              <a:t/>
            </a:r>
            <a:br>
              <a:rPr lang="sk-SK" sz="2200" b="0" cap="none" dirty="0" smtClean="0">
                <a:latin typeface="+mn-lt"/>
              </a:rPr>
            </a:br>
            <a:r>
              <a:rPr lang="sk-SK" sz="2200" b="0" cap="none" dirty="0" smtClean="0">
                <a:latin typeface="+mn-lt"/>
              </a:rPr>
              <a:t/>
            </a:r>
            <a:br>
              <a:rPr lang="sk-SK" sz="2200" b="0" cap="none" dirty="0" smtClean="0">
                <a:latin typeface="+mn-lt"/>
              </a:rPr>
            </a:br>
            <a:r>
              <a:rPr lang="sk-SK" sz="2200" b="0" cap="none" dirty="0" smtClean="0">
                <a:latin typeface="+mn-lt"/>
              </a:rPr>
              <a:t>* </a:t>
            </a:r>
            <a:r>
              <a:rPr lang="sk-SK" sz="2200" b="0" cap="none" dirty="0" smtClean="0">
                <a:solidFill>
                  <a:srgbClr val="00B0F0"/>
                </a:solidFill>
                <a:latin typeface="+mn-lt"/>
              </a:rPr>
              <a:t>materiálne vybavenie pracoviska </a:t>
            </a:r>
            <a:r>
              <a:rPr lang="sk-SK" sz="2200" b="0" cap="none" dirty="0" smtClean="0">
                <a:latin typeface="+mn-lt"/>
              </a:rPr>
              <a:t>a </a:t>
            </a:r>
            <a:r>
              <a:rPr lang="sk-SK" sz="2200" b="0" cap="none" dirty="0" smtClean="0">
                <a:solidFill>
                  <a:srgbClr val="00B0F0"/>
                </a:solidFill>
                <a:latin typeface="+mn-lt"/>
              </a:rPr>
              <a:t>postup pre izoláciu osoby </a:t>
            </a:r>
            <a:r>
              <a:rPr lang="sk-SK" sz="2200" b="0" cap="none" dirty="0" smtClean="0">
                <a:latin typeface="+mn-lt"/>
              </a:rPr>
              <a:t>podozrivej na vysokovirulentnú nákazu</a:t>
            </a:r>
            <a:br>
              <a:rPr lang="sk-SK" sz="2200" b="0" cap="none" dirty="0" smtClean="0">
                <a:latin typeface="+mn-lt"/>
              </a:rPr>
            </a:br>
            <a:r>
              <a:rPr lang="sk-SK" sz="2200" b="0" cap="none" dirty="0" smtClean="0">
                <a:latin typeface="+mn-lt"/>
              </a:rPr>
              <a:t>* </a:t>
            </a:r>
            <a:r>
              <a:rPr lang="sk-SK" sz="2200" b="0" cap="none" dirty="0" smtClean="0">
                <a:solidFill>
                  <a:srgbClr val="00B0F0"/>
                </a:solidFill>
                <a:latin typeface="+mn-lt"/>
              </a:rPr>
              <a:t>zásady ošetrovateľskej starostlivosti </a:t>
            </a:r>
            <a:r>
              <a:rPr lang="sk-SK" sz="2200" b="0" cap="none" dirty="0" smtClean="0">
                <a:latin typeface="+mn-lt"/>
              </a:rPr>
              <a:t>o pacienta </a:t>
            </a:r>
            <a:br>
              <a:rPr lang="sk-SK" sz="2200" b="0" cap="none" dirty="0" smtClean="0">
                <a:latin typeface="+mn-lt"/>
              </a:rPr>
            </a:br>
            <a:r>
              <a:rPr lang="sk-SK" sz="2200" b="0" cap="none" dirty="0" smtClean="0">
                <a:latin typeface="+mn-lt"/>
              </a:rPr>
              <a:t>* </a:t>
            </a:r>
            <a:r>
              <a:rPr lang="sk-SK" sz="2200" b="0" cap="none" dirty="0" smtClean="0">
                <a:solidFill>
                  <a:srgbClr val="00B0F0"/>
                </a:solidFill>
                <a:latin typeface="+mn-lt"/>
              </a:rPr>
              <a:t>zásady pre manipuláciu s biologickým materiálom </a:t>
            </a:r>
            <a:r>
              <a:rPr lang="sk-SK" sz="2200" b="0" cap="none" dirty="0" smtClean="0">
                <a:latin typeface="+mn-lt"/>
              </a:rPr>
              <a:t>tretej a štvrtej skupiny rizika vrátane ochrany zdravia zamestnancov</a:t>
            </a:r>
            <a:endParaRPr lang="en-GB" sz="2200" b="0" cap="none" dirty="0">
              <a:latin typeface="+mn-lt"/>
            </a:endParaRPr>
          </a:p>
        </p:txBody>
      </p:sp>
      <p:sp>
        <p:nvSpPr>
          <p:cNvPr id="3" name="Zástupný symbol textu 2"/>
          <p:cNvSpPr>
            <a:spLocks noGrp="1"/>
          </p:cNvSpPr>
          <p:nvPr>
            <p:ph type="body" idx="1"/>
          </p:nvPr>
        </p:nvSpPr>
        <p:spPr>
          <a:xfrm>
            <a:off x="834390" y="3398108"/>
            <a:ext cx="10583253" cy="2990335"/>
          </a:xfrm>
        </p:spPr>
        <p:txBody>
          <a:bodyPr>
            <a:normAutofit fontScale="85000" lnSpcReduction="20000"/>
          </a:bodyPr>
          <a:lstStyle/>
          <a:p>
            <a:pPr algn="l"/>
            <a:r>
              <a:rPr lang="sk-SK" dirty="0" smtClean="0"/>
              <a:t>V súvislosti s krízovou pripravenosťou </a:t>
            </a:r>
            <a:r>
              <a:rPr lang="sk-SK" dirty="0" smtClean="0">
                <a:solidFill>
                  <a:srgbClr val="00B0F0"/>
                </a:solidFill>
              </a:rPr>
              <a:t>vedúci lekár na Centrálnom príjme NP, </a:t>
            </a:r>
            <a:r>
              <a:rPr lang="sk-SK" dirty="0" err="1" smtClean="0">
                <a:solidFill>
                  <a:srgbClr val="00B0F0"/>
                </a:solidFill>
              </a:rPr>
              <a:t>a.s</a:t>
            </a:r>
            <a:r>
              <a:rPr lang="sk-SK" dirty="0" smtClean="0">
                <a:solidFill>
                  <a:srgbClr val="00B0F0"/>
                </a:solidFill>
              </a:rPr>
              <a:t>. zabezpečí izoláciu a monitorovanie pacienta a uzatvorí vstup na ambulanciu</a:t>
            </a:r>
            <a:r>
              <a:rPr lang="sk-SK" dirty="0" smtClean="0"/>
              <a:t>, oddelenie.</a:t>
            </a:r>
          </a:p>
          <a:p>
            <a:pPr algn="l"/>
            <a:r>
              <a:rPr lang="sk-SK" dirty="0" smtClean="0"/>
              <a:t>* </a:t>
            </a:r>
            <a:r>
              <a:rPr lang="sk-SK" dirty="0" smtClean="0">
                <a:solidFill>
                  <a:srgbClr val="00B0F0"/>
                </a:solidFill>
              </a:rPr>
              <a:t>bezodkladne oznámi túto skutočnosť na kliniku infekčných a cudzokrajných chorôb v Košiciach alebo Kliniku infekčnej a geografickej medicíny v Bratislave, ďalej na KOS, RÚVZ a generálnemu riaditeľovi Nemocnice Poprad, </a:t>
            </a:r>
            <a:r>
              <a:rPr lang="sk-SK" dirty="0" err="1" smtClean="0">
                <a:solidFill>
                  <a:srgbClr val="00B0F0"/>
                </a:solidFill>
              </a:rPr>
              <a:t>a.s</a:t>
            </a:r>
            <a:r>
              <a:rPr lang="sk-SK" dirty="0" smtClean="0">
                <a:solidFill>
                  <a:srgbClr val="00B0F0"/>
                </a:solidFill>
              </a:rPr>
              <a:t>.</a:t>
            </a:r>
          </a:p>
          <a:p>
            <a:pPr algn="l"/>
            <a:r>
              <a:rPr lang="sk-SK" dirty="0" smtClean="0"/>
              <a:t>* transport pacienta podozrivého na VNN zabezpečí KOS Prešov cestou kvalifikovaných pracovníkov spolu s ošetrujúcim lekárom</a:t>
            </a:r>
          </a:p>
          <a:p>
            <a:pPr algn="l"/>
            <a:r>
              <a:rPr lang="sk-SK" dirty="0" smtClean="0"/>
              <a:t>* zabezpečí sa likvidácia vysoko nebezpečného odpadu a ohnisková dezinfekcia</a:t>
            </a:r>
          </a:p>
          <a:p>
            <a:pPr marL="342900" indent="-342900">
              <a:buFont typeface="Arial" panose="020B0604020202020204" pitchFamily="34" charset="0"/>
              <a:buChar char="•"/>
            </a:pPr>
            <a:endParaRPr lang="en-GB" sz="2000" dirty="0"/>
          </a:p>
        </p:txBody>
      </p:sp>
    </p:spTree>
    <p:extLst>
      <p:ext uri="{BB962C8B-B14F-4D97-AF65-F5344CB8AC3E}">
        <p14:creationId xmlns:p14="http://schemas.microsoft.com/office/powerpoint/2010/main" val="213187735"/>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ok 4"/>
          <p:cNvPicPr>
            <a:picLocks noChangeAspect="1"/>
          </p:cNvPicPr>
          <p:nvPr/>
        </p:nvPicPr>
        <p:blipFill>
          <a:blip r:embed="rId2">
            <a:lum contrast="-27000"/>
          </a:blip>
          <a:stretch>
            <a:fillRect/>
          </a:stretch>
        </p:blipFill>
        <p:spPr>
          <a:xfrm>
            <a:off x="7154487" y="3585184"/>
            <a:ext cx="4770477" cy="3185211"/>
          </a:xfrm>
          <a:prstGeom prst="rect">
            <a:avLst/>
          </a:prstGeom>
          <a:effectLst>
            <a:softEdge rad="635000"/>
          </a:effectLst>
        </p:spPr>
      </p:pic>
      <p:sp>
        <p:nvSpPr>
          <p:cNvPr id="2" name="Nadpis 1"/>
          <p:cNvSpPr>
            <a:spLocks noGrp="1"/>
          </p:cNvSpPr>
          <p:nvPr>
            <p:ph type="title"/>
          </p:nvPr>
        </p:nvSpPr>
        <p:spPr>
          <a:xfrm>
            <a:off x="582930" y="354330"/>
            <a:ext cx="10812780" cy="4823460"/>
          </a:xfrm>
        </p:spPr>
        <p:txBody>
          <a:bodyPr>
            <a:normAutofit fontScale="90000"/>
          </a:bodyPr>
          <a:lstStyle/>
          <a:p>
            <a:pPr marL="457200" indent="-457200" algn="l">
              <a:buFont typeface="Arial" panose="020B0604020202020204" pitchFamily="34" charset="0"/>
              <a:buChar char="•"/>
            </a:pPr>
            <a:r>
              <a:rPr lang="sk-SK" sz="2800" cap="none" dirty="0" smtClean="0">
                <a:latin typeface="+mn-lt"/>
              </a:rPr>
              <a:t/>
            </a:r>
            <a:br>
              <a:rPr lang="sk-SK" sz="2800" cap="none" dirty="0" smtClean="0">
                <a:latin typeface="+mn-lt"/>
              </a:rPr>
            </a:br>
            <a:r>
              <a:rPr lang="sk-SK" sz="2800" cap="none" dirty="0">
                <a:latin typeface="+mn-lt"/>
              </a:rPr>
              <a:t/>
            </a:r>
            <a:br>
              <a:rPr lang="sk-SK" sz="2800" cap="none" dirty="0">
                <a:latin typeface="+mn-lt"/>
              </a:rPr>
            </a:br>
            <a:r>
              <a:rPr lang="sk-SK" sz="2800" cap="none" dirty="0" smtClean="0">
                <a:latin typeface="+mn-lt"/>
              </a:rPr>
              <a:t/>
            </a:r>
            <a:br>
              <a:rPr lang="sk-SK" sz="2800" cap="none" dirty="0" smtClean="0">
                <a:latin typeface="+mn-lt"/>
              </a:rPr>
            </a:br>
            <a:r>
              <a:rPr lang="sk-SK" sz="2800" cap="none" dirty="0" smtClean="0">
                <a:latin typeface="+mn-lt"/>
              </a:rPr>
              <a:t/>
            </a:r>
            <a:br>
              <a:rPr lang="sk-SK" sz="2800" cap="none" dirty="0" smtClean="0">
                <a:latin typeface="+mn-lt"/>
              </a:rPr>
            </a:br>
            <a:r>
              <a:rPr lang="sk-SK" sz="2700" cap="none" dirty="0" smtClean="0">
                <a:solidFill>
                  <a:srgbClr val="00B0F0"/>
                </a:solidFill>
                <a:latin typeface="+mn-lt"/>
              </a:rPr>
              <a:t>Systém vzájomnej komunikácie pri riešení následkov s hromadným postihnutím osôb (NHPO) v rezorte zdravotníctva</a:t>
            </a:r>
            <a:br>
              <a:rPr lang="sk-SK" sz="2700" cap="none" dirty="0" smtClean="0">
                <a:solidFill>
                  <a:srgbClr val="00B0F0"/>
                </a:solidFill>
                <a:latin typeface="+mn-lt"/>
              </a:rPr>
            </a:br>
            <a:r>
              <a:rPr lang="sk-SK" sz="2800" cap="none" dirty="0" smtClean="0">
                <a:solidFill>
                  <a:srgbClr val="00B0F0"/>
                </a:solidFill>
                <a:latin typeface="+mn-lt"/>
              </a:rPr>
              <a:t/>
            </a:r>
            <a:br>
              <a:rPr lang="sk-SK" sz="2800" cap="none" dirty="0" smtClean="0">
                <a:solidFill>
                  <a:srgbClr val="00B0F0"/>
                </a:solidFill>
                <a:latin typeface="+mn-lt"/>
              </a:rPr>
            </a:br>
            <a:r>
              <a:rPr lang="sk-SK" sz="2800" cap="none" dirty="0" smtClean="0">
                <a:latin typeface="+mn-lt"/>
              </a:rPr>
              <a:t>* </a:t>
            </a:r>
            <a:r>
              <a:rPr lang="sk-SK" sz="2200" b="0" cap="none" dirty="0" smtClean="0">
                <a:solidFill>
                  <a:srgbClr val="00B0F0"/>
                </a:solidFill>
                <a:latin typeface="+mn-lt"/>
              </a:rPr>
              <a:t>obsahuje klasifikáciu nehôd pre potreby vzájomnej komunikácie </a:t>
            </a:r>
            <a:r>
              <a:rPr lang="sk-SK" sz="2200" b="0" cap="none" dirty="0" smtClean="0">
                <a:latin typeface="+mn-lt"/>
              </a:rPr>
              <a:t>a spôsob informovania jednotlivých zložiek</a:t>
            </a:r>
            <a:br>
              <a:rPr lang="sk-SK" sz="2200" b="0" cap="none" dirty="0" smtClean="0">
                <a:latin typeface="+mn-lt"/>
              </a:rPr>
            </a:br>
            <a:r>
              <a:rPr lang="sk-SK" sz="2200" b="0" cap="none" dirty="0" smtClean="0">
                <a:latin typeface="+mn-lt"/>
              </a:rPr>
              <a:t/>
            </a:r>
            <a:br>
              <a:rPr lang="sk-SK" sz="2200" b="0" cap="none" dirty="0" smtClean="0">
                <a:latin typeface="+mn-lt"/>
              </a:rPr>
            </a:br>
            <a:r>
              <a:rPr lang="sk-SK" sz="2200" b="0" cap="none" dirty="0" smtClean="0">
                <a:latin typeface="+mn-lt"/>
              </a:rPr>
              <a:t>* </a:t>
            </a:r>
            <a:r>
              <a:rPr lang="sk-SK" sz="2200" b="0" cap="none" dirty="0" smtClean="0">
                <a:solidFill>
                  <a:srgbClr val="00B0F0"/>
                </a:solidFill>
                <a:latin typeface="+mn-lt"/>
              </a:rPr>
              <a:t>prvotnú informáciu Nemocnice Poprad, </a:t>
            </a:r>
            <a:r>
              <a:rPr lang="sk-SK" sz="2200" b="0" cap="none" dirty="0" err="1" smtClean="0">
                <a:solidFill>
                  <a:srgbClr val="00B0F0"/>
                </a:solidFill>
                <a:latin typeface="+mn-lt"/>
              </a:rPr>
              <a:t>a.s</a:t>
            </a:r>
            <a:r>
              <a:rPr lang="sk-SK" sz="2200" b="0" cap="none" dirty="0" smtClean="0">
                <a:solidFill>
                  <a:srgbClr val="00B0F0"/>
                </a:solidFill>
                <a:latin typeface="+mn-lt"/>
              </a:rPr>
              <a:t>. na príjem alebo hromadný príjem ranených a zasiahnutých</a:t>
            </a:r>
            <a:br>
              <a:rPr lang="sk-SK" sz="2200" b="0" cap="none" dirty="0" smtClean="0">
                <a:solidFill>
                  <a:srgbClr val="00B0F0"/>
                </a:solidFill>
                <a:latin typeface="+mn-lt"/>
              </a:rPr>
            </a:br>
            <a:r>
              <a:rPr lang="sk-SK" sz="2200" b="0" cap="none" dirty="0" smtClean="0">
                <a:latin typeface="+mn-lt"/>
              </a:rPr>
              <a:t/>
            </a:r>
            <a:br>
              <a:rPr lang="sk-SK" sz="2200" b="0" cap="none" dirty="0" smtClean="0">
                <a:latin typeface="+mn-lt"/>
              </a:rPr>
            </a:br>
            <a:r>
              <a:rPr lang="sk-SK" sz="2200" b="0" cap="none" dirty="0" smtClean="0">
                <a:latin typeface="+mn-lt"/>
              </a:rPr>
              <a:t>* </a:t>
            </a:r>
            <a:r>
              <a:rPr lang="sk-SK" sz="2200" b="0" cap="none" dirty="0" smtClean="0">
                <a:solidFill>
                  <a:srgbClr val="00B0F0"/>
                </a:solidFill>
                <a:latin typeface="+mn-lt"/>
              </a:rPr>
              <a:t>kontaktné osoby v NP, </a:t>
            </a:r>
            <a:r>
              <a:rPr lang="sk-SK" sz="2200" b="0" cap="none" dirty="0" err="1" smtClean="0">
                <a:solidFill>
                  <a:srgbClr val="00B0F0"/>
                </a:solidFill>
                <a:latin typeface="+mn-lt"/>
              </a:rPr>
              <a:t>a.s</a:t>
            </a:r>
            <a:r>
              <a:rPr lang="sk-SK" sz="2200" b="0" cap="none" dirty="0" smtClean="0">
                <a:solidFill>
                  <a:srgbClr val="00B0F0"/>
                </a:solidFill>
                <a:latin typeface="+mn-lt"/>
              </a:rPr>
              <a:t>. </a:t>
            </a:r>
            <a:r>
              <a:rPr lang="sk-SK" sz="2200" b="0" cap="none" dirty="0" smtClean="0">
                <a:latin typeface="+mn-lt"/>
              </a:rPr>
              <a:t>pri riešení následkov s hromadným postihnutím osôb</a:t>
            </a:r>
            <a:br>
              <a:rPr lang="sk-SK" sz="2200" b="0" cap="none" dirty="0" smtClean="0">
                <a:latin typeface="+mn-lt"/>
              </a:rPr>
            </a:br>
            <a:r>
              <a:rPr lang="sk-SK" sz="2200" b="0" cap="none" dirty="0" smtClean="0">
                <a:latin typeface="+mn-lt"/>
              </a:rPr>
              <a:t/>
            </a:r>
            <a:br>
              <a:rPr lang="sk-SK" sz="2200" b="0" cap="none" dirty="0" smtClean="0">
                <a:latin typeface="+mn-lt"/>
              </a:rPr>
            </a:br>
            <a:r>
              <a:rPr lang="sk-SK" sz="2200" b="0" cap="none" dirty="0" smtClean="0">
                <a:latin typeface="+mn-lt"/>
              </a:rPr>
              <a:t>* </a:t>
            </a:r>
            <a:r>
              <a:rPr lang="sk-SK" sz="2200" b="0" cap="none" dirty="0" smtClean="0">
                <a:solidFill>
                  <a:srgbClr val="00B0F0"/>
                </a:solidFill>
                <a:latin typeface="+mn-lt"/>
              </a:rPr>
              <a:t>prehľad momentálnej kapacitnej priepustnosti v NP, </a:t>
            </a:r>
            <a:r>
              <a:rPr lang="sk-SK" sz="2200" b="0" cap="none" dirty="0" err="1" smtClean="0">
                <a:solidFill>
                  <a:srgbClr val="00B0F0"/>
                </a:solidFill>
                <a:latin typeface="+mn-lt"/>
              </a:rPr>
              <a:t>a.s</a:t>
            </a:r>
            <a:r>
              <a:rPr lang="sk-SK" sz="2200" b="0" cap="none" dirty="0" smtClean="0">
                <a:solidFill>
                  <a:srgbClr val="00B0F0"/>
                </a:solidFill>
                <a:latin typeface="+mn-lt"/>
              </a:rPr>
              <a:t>. na príjem ranených </a:t>
            </a:r>
            <a:r>
              <a:rPr lang="sk-SK" sz="2200" b="0" cap="none" dirty="0" smtClean="0">
                <a:latin typeface="+mn-lt"/>
              </a:rPr>
              <a:t>a zasiahnutých a prehľad priepustnosti po oddeleniach</a:t>
            </a:r>
            <a:r>
              <a:rPr lang="sk-SK" sz="2200" b="0" cap="none" dirty="0" smtClean="0">
                <a:solidFill>
                  <a:schemeClr val="bg1"/>
                </a:solidFill>
                <a:latin typeface="+mn-lt"/>
              </a:rPr>
              <a:t>  nemocnice a podľa vážnosti </a:t>
            </a:r>
            <a:r>
              <a:rPr lang="sk-SK" sz="2200" b="0" cap="none" dirty="0" smtClean="0">
                <a:latin typeface="+mn-lt"/>
              </a:rPr>
              <a:t>zranenia pacienta</a:t>
            </a:r>
            <a:br>
              <a:rPr lang="sk-SK" sz="2200" b="0" cap="none" dirty="0" smtClean="0">
                <a:latin typeface="+mn-lt"/>
              </a:rPr>
            </a:br>
            <a:r>
              <a:rPr lang="sk-SK" sz="2200" b="0" cap="none" dirty="0">
                <a:latin typeface="+mn-lt"/>
              </a:rPr>
              <a:t/>
            </a:r>
            <a:br>
              <a:rPr lang="sk-SK" sz="2200" b="0" cap="none" dirty="0">
                <a:latin typeface="+mn-lt"/>
              </a:rPr>
            </a:br>
            <a:endParaRPr lang="en-GB" sz="2200" b="0" cap="none" dirty="0">
              <a:latin typeface="+mn-lt"/>
            </a:endParaRPr>
          </a:p>
        </p:txBody>
      </p:sp>
      <p:pic>
        <p:nvPicPr>
          <p:cNvPr id="4" name="Obrázo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0465" y="4926647"/>
            <a:ext cx="3460433" cy="1505167"/>
          </a:xfrm>
          <a:prstGeom prst="rect">
            <a:avLst/>
          </a:prstGeom>
        </p:spPr>
      </p:pic>
    </p:spTree>
    <p:extLst>
      <p:ext uri="{BB962C8B-B14F-4D97-AF65-F5344CB8AC3E}">
        <p14:creationId xmlns:p14="http://schemas.microsoft.com/office/powerpoint/2010/main" val="1742603594"/>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ok 3"/>
          <p:cNvPicPr>
            <a:picLocks noChangeAspect="1"/>
          </p:cNvPicPr>
          <p:nvPr/>
        </p:nvPicPr>
        <p:blipFill>
          <a:blip r:embed="rId2">
            <a:lum contrast="-46000"/>
          </a:blip>
          <a:stretch>
            <a:fillRect/>
          </a:stretch>
        </p:blipFill>
        <p:spPr>
          <a:xfrm>
            <a:off x="7166920" y="3055209"/>
            <a:ext cx="4736240" cy="3552180"/>
          </a:xfrm>
          <a:prstGeom prst="rect">
            <a:avLst/>
          </a:prstGeom>
          <a:effectLst>
            <a:softEdge rad="317500"/>
          </a:effectLst>
        </p:spPr>
      </p:pic>
      <p:sp>
        <p:nvSpPr>
          <p:cNvPr id="2" name="Nadpis 1"/>
          <p:cNvSpPr>
            <a:spLocks noGrp="1"/>
          </p:cNvSpPr>
          <p:nvPr>
            <p:ph type="title"/>
          </p:nvPr>
        </p:nvSpPr>
        <p:spPr>
          <a:xfrm>
            <a:off x="925417" y="345989"/>
            <a:ext cx="10587210" cy="6352266"/>
          </a:xfrm>
        </p:spPr>
        <p:txBody>
          <a:bodyPr>
            <a:normAutofit fontScale="90000"/>
          </a:bodyPr>
          <a:lstStyle/>
          <a:p>
            <a:pPr marL="457200" lvl="0" indent="-457200" algn="l">
              <a:lnSpc>
                <a:spcPct val="120000"/>
              </a:lnSpc>
              <a:spcBef>
                <a:spcPts val="1000"/>
              </a:spcBef>
              <a:buFont typeface="Wingdings" panose="05000000000000000000" pitchFamily="2" charset="2"/>
              <a:buChar char="Ø"/>
            </a:pPr>
            <a:r>
              <a:rPr lang="sk-SK" sz="2700" cap="none" dirty="0">
                <a:solidFill>
                  <a:srgbClr val="00B0F0"/>
                </a:solidFill>
                <a:effectLst>
                  <a:outerShdw blurRad="50800" dist="38100" dir="2700000" algn="tl" rotWithShape="0">
                    <a:srgbClr val="000000">
                      <a:alpha val="48000"/>
                    </a:srgbClr>
                  </a:outerShdw>
                </a:effectLst>
                <a:latin typeface="Rockwell" panose="02060603020205020403"/>
                <a:ea typeface="+mn-ea"/>
                <a:cs typeface="+mn-cs"/>
              </a:rPr>
              <a:t>Postup pri mimoriadne udalosti : Oznámenie o uložení výbušniny v objekte NP, </a:t>
            </a:r>
            <a:r>
              <a:rPr lang="sk-SK" sz="2700" cap="none" dirty="0" err="1">
                <a:solidFill>
                  <a:srgbClr val="00B0F0"/>
                </a:solidFill>
                <a:effectLst>
                  <a:outerShdw blurRad="50800" dist="38100" dir="2700000" algn="tl" rotWithShape="0">
                    <a:srgbClr val="000000">
                      <a:alpha val="48000"/>
                    </a:srgbClr>
                  </a:outerShdw>
                </a:effectLst>
                <a:latin typeface="Rockwell" panose="02060603020205020403"/>
                <a:ea typeface="+mn-ea"/>
                <a:cs typeface="+mn-cs"/>
              </a:rPr>
              <a:t>a.s</a:t>
            </a:r>
            <a:r>
              <a:rPr lang="sk-SK" sz="2700" cap="none" dirty="0" smtClean="0">
                <a:solidFill>
                  <a:srgbClr val="00B0F0"/>
                </a:solidFill>
                <a:effectLst>
                  <a:outerShdw blurRad="50800" dist="38100" dir="2700000" algn="tl" rotWithShape="0">
                    <a:srgbClr val="000000">
                      <a:alpha val="48000"/>
                    </a:srgbClr>
                  </a:outerShdw>
                </a:effectLst>
                <a:latin typeface="Rockwell" panose="02060603020205020403"/>
                <a:ea typeface="+mn-ea"/>
                <a:cs typeface="+mn-cs"/>
              </a:rPr>
              <a:t>.</a:t>
            </a:r>
            <a:br>
              <a:rPr lang="sk-SK" sz="2700" cap="none" dirty="0" smtClean="0">
                <a:solidFill>
                  <a:srgbClr val="00B0F0"/>
                </a:solidFill>
                <a:effectLst>
                  <a:outerShdw blurRad="50800" dist="38100" dir="2700000" algn="tl" rotWithShape="0">
                    <a:srgbClr val="000000">
                      <a:alpha val="48000"/>
                    </a:srgbClr>
                  </a:outerShdw>
                </a:effectLst>
                <a:latin typeface="Rockwell" panose="02060603020205020403"/>
                <a:ea typeface="+mn-ea"/>
                <a:cs typeface="+mn-cs"/>
              </a:rPr>
            </a:br>
            <a:r>
              <a:rPr lang="sk-SK" sz="2700" cap="none" dirty="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t/>
            </a:r>
            <a:br>
              <a:rPr lang="sk-SK" sz="2700" cap="none" dirty="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br>
            <a:r>
              <a:rPr lang="sk-SK" sz="2200" i="1" u="sng" cap="none" dirty="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t>Interný dokument nemocnice obsahuje </a:t>
            </a:r>
            <a:r>
              <a:rPr lang="sk-SK" sz="2200" i="1" u="sng" cap="none" dirty="0" smtClean="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t>:</a:t>
            </a:r>
            <a:r>
              <a:rPr lang="sk-SK" sz="2200" i="1" u="sng" cap="none" dirty="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t/>
            </a:r>
            <a:br>
              <a:rPr lang="sk-SK" sz="2200" i="1" u="sng" cap="none" dirty="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br>
            <a:r>
              <a:rPr lang="sk-SK" sz="2200" b="0" cap="none" dirty="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t>* určený </a:t>
            </a:r>
            <a:r>
              <a:rPr lang="sk-SK" sz="2200" b="0" cap="none" dirty="0">
                <a:solidFill>
                  <a:srgbClr val="00B0F0"/>
                </a:solidFill>
                <a:effectLst>
                  <a:outerShdw blurRad="50800" dist="38100" dir="2700000" algn="tl" rotWithShape="0">
                    <a:srgbClr val="000000">
                      <a:alpha val="48000"/>
                    </a:srgbClr>
                  </a:outerShdw>
                </a:effectLst>
                <a:latin typeface="Rockwell" panose="02060603020205020403"/>
                <a:ea typeface="+mn-ea"/>
                <a:cs typeface="+mn-cs"/>
              </a:rPr>
              <a:t>postup pri prevzatí výhražného telefonátu o uložení výbušniny</a:t>
            </a:r>
            <a:r>
              <a:rPr lang="sk-SK" sz="2200" b="0" cap="none" dirty="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t> alebo pri prevzatí informácie o objavení podozrivého objektu, ktorý vzhľadom pripomína výbušninu, v priestoroch NP, </a:t>
            </a:r>
            <a:r>
              <a:rPr lang="sk-SK" sz="2200" b="0" cap="none" dirty="0" err="1">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t>a.s</a:t>
            </a:r>
            <a:r>
              <a:rPr lang="sk-SK" sz="2200" b="0" cap="none" dirty="0" smtClean="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t>.</a:t>
            </a:r>
            <a:br>
              <a:rPr lang="sk-SK" sz="2200" b="0" cap="none" dirty="0" smtClean="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br>
            <a:r>
              <a:rPr lang="sk-SK" sz="2200" b="0" cap="none" dirty="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t/>
            </a:r>
            <a:br>
              <a:rPr lang="sk-SK" sz="2200" b="0" cap="none" dirty="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br>
            <a:r>
              <a:rPr lang="sk-SK" sz="2200" b="0" cap="none" dirty="0" smtClean="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t>* </a:t>
            </a:r>
            <a:r>
              <a:rPr lang="sk-SK" sz="2200" b="0" cap="none" dirty="0" smtClean="0">
                <a:solidFill>
                  <a:srgbClr val="00B0F0"/>
                </a:solidFill>
                <a:effectLst>
                  <a:outerShdw blurRad="50800" dist="38100" dir="2700000" algn="tl" rotWithShape="0">
                    <a:srgbClr val="000000">
                      <a:alpha val="48000"/>
                    </a:srgbClr>
                  </a:outerShdw>
                </a:effectLst>
                <a:latin typeface="Rockwell" panose="02060603020205020403"/>
                <a:ea typeface="+mn-ea"/>
                <a:cs typeface="+mn-cs"/>
              </a:rPr>
              <a:t>dôležité </a:t>
            </a:r>
            <a:r>
              <a:rPr lang="sk-SK" sz="2200" b="0" cap="none" dirty="0">
                <a:solidFill>
                  <a:srgbClr val="00B0F0"/>
                </a:solidFill>
                <a:effectLst>
                  <a:outerShdw blurRad="50800" dist="38100" dir="2700000" algn="tl" rotWithShape="0">
                    <a:srgbClr val="000000">
                      <a:alpha val="48000"/>
                    </a:srgbClr>
                  </a:outerShdw>
                </a:effectLst>
                <a:latin typeface="Rockwell" panose="02060603020205020403"/>
                <a:ea typeface="+mn-ea"/>
                <a:cs typeface="+mn-cs"/>
              </a:rPr>
              <a:t>kontaktné osoby a presné inštrukcie </a:t>
            </a:r>
            <a:r>
              <a:rPr lang="sk-SK" sz="2200" b="0" cap="none" dirty="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t>na </a:t>
            </a:r>
            <a:r>
              <a:rPr lang="sk-SK" sz="2200" b="0" cap="none" dirty="0">
                <a:solidFill>
                  <a:schemeClr val="bg1"/>
                </a:solidFill>
                <a:effectLst>
                  <a:outerShdw blurRad="50800" dist="38100" dir="2700000" algn="tl" rotWithShape="0">
                    <a:srgbClr val="000000">
                      <a:alpha val="48000"/>
                    </a:srgbClr>
                  </a:outerShdw>
                </a:effectLst>
                <a:latin typeface="Rockwell" panose="02060603020205020403"/>
                <a:ea typeface="+mn-ea"/>
                <a:cs typeface="+mn-cs"/>
              </a:rPr>
              <a:t>postup pri takejto </a:t>
            </a:r>
            <a:r>
              <a:rPr lang="sk-SK" sz="2200" b="0" cap="none" dirty="0" smtClean="0">
                <a:solidFill>
                  <a:schemeClr val="bg1"/>
                </a:solidFill>
                <a:effectLst>
                  <a:outerShdw blurRad="50800" dist="38100" dir="2700000" algn="tl" rotWithShape="0">
                    <a:srgbClr val="000000">
                      <a:alpha val="48000"/>
                    </a:srgbClr>
                  </a:outerShdw>
                </a:effectLst>
                <a:latin typeface="Rockwell" panose="02060603020205020403"/>
                <a:ea typeface="+mn-ea"/>
                <a:cs typeface="+mn-cs"/>
              </a:rPr>
              <a:t>udalosti</a:t>
            </a:r>
            <a:br>
              <a:rPr lang="sk-SK" sz="2200" b="0" cap="none" dirty="0" smtClean="0">
                <a:solidFill>
                  <a:schemeClr val="bg1"/>
                </a:solidFill>
                <a:effectLst>
                  <a:outerShdw blurRad="50800" dist="38100" dir="2700000" algn="tl" rotWithShape="0">
                    <a:srgbClr val="000000">
                      <a:alpha val="48000"/>
                    </a:srgbClr>
                  </a:outerShdw>
                </a:effectLst>
                <a:latin typeface="Rockwell" panose="02060603020205020403"/>
                <a:ea typeface="+mn-ea"/>
                <a:cs typeface="+mn-cs"/>
              </a:rPr>
            </a:br>
            <a:r>
              <a:rPr lang="sk-SK" sz="2200" b="0" cap="none" dirty="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t/>
            </a:r>
            <a:br>
              <a:rPr lang="sk-SK" sz="2200" b="0" cap="none" dirty="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br>
            <a:r>
              <a:rPr lang="sk-SK" sz="2200" b="0" cap="none" dirty="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t>* </a:t>
            </a:r>
            <a:r>
              <a:rPr lang="sk-SK" sz="2200" b="0" cap="none" dirty="0">
                <a:solidFill>
                  <a:srgbClr val="00B0F0"/>
                </a:solidFill>
                <a:effectLst>
                  <a:outerShdw blurRad="50800" dist="38100" dir="2700000" algn="tl" rotWithShape="0">
                    <a:srgbClr val="000000">
                      <a:alpha val="48000"/>
                    </a:srgbClr>
                  </a:outerShdw>
                </a:effectLst>
                <a:latin typeface="Rockwell" panose="02060603020205020403"/>
                <a:ea typeface="+mn-ea"/>
                <a:cs typeface="+mn-cs"/>
              </a:rPr>
              <a:t>zoznam členov eva</a:t>
            </a:r>
            <a:r>
              <a:rPr lang="sk-SK" sz="2200" b="0" cap="none" dirty="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t>kuačnej </a:t>
            </a:r>
            <a:r>
              <a:rPr lang="sk-SK" sz="2200" b="0" cap="none" dirty="0" smtClean="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t>komisie</a:t>
            </a:r>
            <a:br>
              <a:rPr lang="sk-SK" sz="2200" b="0" cap="none" dirty="0" smtClean="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br>
            <a:r>
              <a:rPr lang="sk-SK" sz="2200" b="0" cap="none" dirty="0" smtClean="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t/>
            </a:r>
            <a:br>
              <a:rPr lang="sk-SK" sz="2200" b="0" cap="none" dirty="0" smtClean="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br>
            <a:r>
              <a:rPr lang="sk-SK" sz="2200" b="0" cap="none" dirty="0" smtClean="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t>* </a:t>
            </a:r>
            <a:r>
              <a:rPr lang="sk-SK" sz="2200" b="0" cap="none" dirty="0" smtClean="0">
                <a:solidFill>
                  <a:srgbClr val="00B0F0"/>
                </a:solidFill>
                <a:effectLst>
                  <a:outerShdw blurRad="50800" dist="38100" dir="2700000" algn="tl" rotWithShape="0">
                    <a:srgbClr val="000000">
                      <a:alpha val="48000"/>
                    </a:srgbClr>
                  </a:outerShdw>
                </a:effectLst>
                <a:latin typeface="Rockwell" panose="02060603020205020403"/>
                <a:ea typeface="+mn-ea"/>
                <a:cs typeface="+mn-cs"/>
              </a:rPr>
              <a:t>koordinačný postup v prípade </a:t>
            </a:r>
            <a:r>
              <a:rPr lang="sk-SK" sz="2200" b="0" cap="none" dirty="0" smtClean="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t>nutnosti </a:t>
            </a:r>
            <a:r>
              <a:rPr lang="sk-SK" sz="2200" b="0" cap="none" dirty="0" smtClean="0">
                <a:solidFill>
                  <a:srgbClr val="00B0F0"/>
                </a:solidFill>
                <a:effectLst>
                  <a:outerShdw blurRad="50800" dist="38100" dir="2700000" algn="tl" rotWithShape="0">
                    <a:srgbClr val="000000">
                      <a:alpha val="48000"/>
                    </a:srgbClr>
                  </a:outerShdw>
                </a:effectLst>
                <a:latin typeface="Rockwell" panose="02060603020205020403"/>
                <a:ea typeface="+mn-ea"/>
                <a:cs typeface="+mn-cs"/>
              </a:rPr>
              <a:t>evakuácie </a:t>
            </a:r>
            <a:r>
              <a:rPr lang="sk-SK" sz="2200" b="0" cap="none" dirty="0" smtClean="0">
                <a:solidFill>
                  <a:schemeClr val="bg1"/>
                </a:solidFill>
                <a:effectLst>
                  <a:outerShdw blurRad="50800" dist="38100" dir="2700000" algn="tl" rotWithShape="0">
                    <a:srgbClr val="000000">
                      <a:alpha val="48000"/>
                    </a:srgbClr>
                  </a:outerShdw>
                </a:effectLst>
                <a:latin typeface="Rockwell" panose="02060603020205020403"/>
                <a:ea typeface="+mn-ea"/>
                <a:cs typeface="+mn-cs"/>
              </a:rPr>
              <a:t>nemocnice</a:t>
            </a:r>
            <a:r>
              <a:rPr lang="sk-SK" sz="2200" b="0" cap="none" dirty="0" smtClean="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t/>
            </a:r>
            <a:br>
              <a:rPr lang="sk-SK" sz="2200" b="0" cap="none" dirty="0" smtClean="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br>
            <a:r>
              <a:rPr lang="sk-SK" sz="2200" b="0" cap="none" dirty="0" smtClean="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t/>
            </a:r>
            <a:br>
              <a:rPr lang="sk-SK" sz="2200" b="0" cap="none" dirty="0" smtClean="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br>
            <a:r>
              <a:rPr lang="sk-SK" sz="2200" b="0" cap="none" dirty="0" smtClean="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t>* </a:t>
            </a:r>
            <a:r>
              <a:rPr lang="sk-SK" sz="2200" b="0" cap="none" dirty="0" smtClean="0">
                <a:solidFill>
                  <a:srgbClr val="00B0F0"/>
                </a:solidFill>
                <a:effectLst>
                  <a:outerShdw blurRad="50800" dist="38100" dir="2700000" algn="tl" rotWithShape="0">
                    <a:srgbClr val="000000">
                      <a:alpha val="48000"/>
                    </a:srgbClr>
                  </a:outerShdw>
                </a:effectLst>
                <a:latin typeface="Rockwell" panose="02060603020205020403"/>
                <a:ea typeface="+mn-ea"/>
                <a:cs typeface="+mn-cs"/>
              </a:rPr>
              <a:t>rozdelenie pacientov a zásady pri opustení budovy </a:t>
            </a:r>
            <a:r>
              <a:rPr lang="sk-SK" sz="2200" b="0" cap="none" dirty="0" smtClean="0">
                <a:solidFill>
                  <a:schemeClr val="bg1"/>
                </a:solidFill>
                <a:effectLst>
                  <a:outerShdw blurRad="50800" dist="38100" dir="2700000" algn="tl" rotWithShape="0">
                    <a:srgbClr val="000000">
                      <a:alpha val="48000"/>
                    </a:srgbClr>
                  </a:outerShdw>
                </a:effectLst>
                <a:latin typeface="Rockwell" panose="02060603020205020403"/>
                <a:ea typeface="+mn-ea"/>
                <a:cs typeface="+mn-cs"/>
              </a:rPr>
              <a:t>nemocnice</a:t>
            </a:r>
            <a:r>
              <a:rPr lang="sk-SK" sz="2000" b="0" cap="none" dirty="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t/>
            </a:r>
            <a:br>
              <a:rPr lang="sk-SK" sz="2000" b="0" cap="none" dirty="0">
                <a:solidFill>
                  <a:prstClr val="white">
                    <a:tint val="75000"/>
                  </a:prstClr>
                </a:solidFill>
                <a:effectLst>
                  <a:outerShdw blurRad="50800" dist="38100" dir="2700000" algn="tl" rotWithShape="0">
                    <a:srgbClr val="000000">
                      <a:alpha val="48000"/>
                    </a:srgbClr>
                  </a:outerShdw>
                </a:effectLst>
                <a:latin typeface="Rockwell" panose="02060603020205020403"/>
                <a:ea typeface="+mn-ea"/>
                <a:cs typeface="+mn-cs"/>
              </a:rPr>
            </a:br>
            <a:endParaRPr lang="en-GB" dirty="0"/>
          </a:p>
        </p:txBody>
      </p:sp>
    </p:spTree>
    <p:extLst>
      <p:ext uri="{BB962C8B-B14F-4D97-AF65-F5344CB8AC3E}">
        <p14:creationId xmlns:p14="http://schemas.microsoft.com/office/powerpoint/2010/main" val="1385569509"/>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66119" y="741405"/>
            <a:ext cx="10379675" cy="4497859"/>
          </a:xfrm>
        </p:spPr>
        <p:txBody>
          <a:bodyPr>
            <a:normAutofit/>
          </a:bodyPr>
          <a:lstStyle/>
          <a:p>
            <a:r>
              <a:rPr lang="sk-SK" sz="3200" i="1" cap="none" dirty="0" smtClean="0">
                <a:solidFill>
                  <a:srgbClr val="00B0F0"/>
                </a:solidFill>
                <a:latin typeface="+mn-lt"/>
              </a:rPr>
              <a:t>Z á v e r</a:t>
            </a:r>
            <a:r>
              <a:rPr lang="sk-SK" sz="2800" cap="none" dirty="0" smtClean="0">
                <a:latin typeface="+mn-lt"/>
              </a:rPr>
              <a:t/>
            </a:r>
            <a:br>
              <a:rPr lang="sk-SK" sz="2800" cap="none" dirty="0" smtClean="0">
                <a:latin typeface="+mn-lt"/>
              </a:rPr>
            </a:br>
            <a:r>
              <a:rPr lang="sk-SK" sz="2800" cap="none" dirty="0">
                <a:latin typeface="+mn-lt"/>
              </a:rPr>
              <a:t/>
            </a:r>
            <a:br>
              <a:rPr lang="sk-SK" sz="2800" cap="none" dirty="0">
                <a:latin typeface="+mn-lt"/>
              </a:rPr>
            </a:br>
            <a:r>
              <a:rPr lang="sk-SK" sz="2400" b="0" cap="none" dirty="0" smtClean="0">
                <a:solidFill>
                  <a:srgbClr val="00B0F0"/>
                </a:solidFill>
                <a:latin typeface="+mn-lt"/>
              </a:rPr>
              <a:t>Nemocnica Poprad, </a:t>
            </a:r>
            <a:r>
              <a:rPr lang="sk-SK" sz="2400" b="0" cap="none" dirty="0" err="1" smtClean="0">
                <a:solidFill>
                  <a:srgbClr val="00B0F0"/>
                </a:solidFill>
                <a:latin typeface="+mn-lt"/>
              </a:rPr>
              <a:t>a.s</a:t>
            </a:r>
            <a:r>
              <a:rPr lang="sk-SK" sz="2400" b="0" cap="none" dirty="0" smtClean="0">
                <a:solidFill>
                  <a:srgbClr val="00B0F0"/>
                </a:solidFill>
                <a:latin typeface="+mn-lt"/>
              </a:rPr>
              <a:t>.</a:t>
            </a:r>
            <a:r>
              <a:rPr lang="sk-SK" sz="2400" b="0" cap="none" dirty="0" smtClean="0">
                <a:latin typeface="+mn-lt"/>
              </a:rPr>
              <a:t>, SHM, </a:t>
            </a:r>
            <a:r>
              <a:rPr lang="sk-SK" sz="2400" b="0" cap="none" dirty="0" smtClean="0">
                <a:solidFill>
                  <a:srgbClr val="00B0F0"/>
                </a:solidFill>
                <a:latin typeface="+mn-lt"/>
              </a:rPr>
              <a:t>je</a:t>
            </a:r>
            <a:r>
              <a:rPr lang="sk-SK" sz="2400" b="0" cap="none" dirty="0" smtClean="0">
                <a:latin typeface="+mn-lt"/>
              </a:rPr>
              <a:t> z hľadiska krízovej pripravenosti </a:t>
            </a:r>
            <a:r>
              <a:rPr lang="sk-SK" sz="2400" b="0" cap="none" dirty="0" smtClean="0">
                <a:solidFill>
                  <a:srgbClr val="00B0F0"/>
                </a:solidFill>
                <a:latin typeface="+mn-lt"/>
              </a:rPr>
              <a:t>pripravená na riešenie mimoriadnych udalostí a krízových situácií</a:t>
            </a:r>
            <a:r>
              <a:rPr lang="sk-SK" sz="2400" b="0" cap="none" dirty="0" smtClean="0">
                <a:latin typeface="+mn-lt"/>
              </a:rPr>
              <a:t>.</a:t>
            </a:r>
            <a:br>
              <a:rPr lang="sk-SK" sz="2400" b="0" cap="none" dirty="0" smtClean="0">
                <a:latin typeface="+mn-lt"/>
              </a:rPr>
            </a:br>
            <a:r>
              <a:rPr lang="sk-SK" sz="2400" b="0" cap="none" dirty="0" smtClean="0">
                <a:latin typeface="+mn-lt"/>
              </a:rPr>
              <a:t/>
            </a:r>
            <a:br>
              <a:rPr lang="sk-SK" sz="2400" b="0" cap="none" dirty="0" smtClean="0">
                <a:latin typeface="+mn-lt"/>
              </a:rPr>
            </a:br>
            <a:r>
              <a:rPr lang="sk-SK" sz="2400" b="0" cap="none" dirty="0" smtClean="0">
                <a:latin typeface="+mn-lt"/>
              </a:rPr>
              <a:t>Na každý mesiac v roku je spracovaný na ÚKRaHM „Plán vyrozumenia členov Krízového štábu Nemocnice Poprad, </a:t>
            </a:r>
            <a:r>
              <a:rPr lang="sk-SK" sz="2400" b="0" cap="none" dirty="0" err="1" smtClean="0">
                <a:latin typeface="+mn-lt"/>
              </a:rPr>
              <a:t>a.s</a:t>
            </a:r>
            <a:r>
              <a:rPr lang="sk-SK" sz="2400" b="0" cap="none" dirty="0" smtClean="0">
                <a:latin typeface="+mn-lt"/>
              </a:rPr>
              <a:t>.“</a:t>
            </a:r>
            <a:br>
              <a:rPr lang="sk-SK" sz="2400" b="0" cap="none" dirty="0" smtClean="0">
                <a:latin typeface="+mn-lt"/>
              </a:rPr>
            </a:br>
            <a:r>
              <a:rPr lang="sk-SK" sz="2400" b="0" cap="none" dirty="0" smtClean="0">
                <a:latin typeface="+mn-lt"/>
              </a:rPr>
              <a:t/>
            </a:r>
            <a:br>
              <a:rPr lang="sk-SK" sz="2400" b="0" cap="none" dirty="0" smtClean="0">
                <a:latin typeface="+mn-lt"/>
              </a:rPr>
            </a:br>
            <a:r>
              <a:rPr lang="sk-SK" sz="2400" b="0" cap="none" dirty="0">
                <a:latin typeface="+mn-lt"/>
              </a:rPr>
              <a:t/>
            </a:r>
            <a:br>
              <a:rPr lang="sk-SK" sz="2400" b="0" cap="none" dirty="0">
                <a:latin typeface="+mn-lt"/>
              </a:rPr>
            </a:br>
            <a:r>
              <a:rPr lang="sk-SK" sz="2400" b="0" cap="none" dirty="0" smtClean="0">
                <a:latin typeface="+mn-lt"/>
              </a:rPr>
              <a:t/>
            </a:r>
            <a:br>
              <a:rPr lang="sk-SK" sz="2400" b="0" cap="none" dirty="0" smtClean="0">
                <a:latin typeface="+mn-lt"/>
              </a:rPr>
            </a:br>
            <a:r>
              <a:rPr lang="sk-SK" sz="2400" b="0" cap="none" dirty="0">
                <a:latin typeface="+mn-lt"/>
              </a:rPr>
              <a:t/>
            </a:r>
            <a:br>
              <a:rPr lang="sk-SK" sz="2400" b="0" cap="none" dirty="0">
                <a:latin typeface="+mn-lt"/>
              </a:rPr>
            </a:br>
            <a:r>
              <a:rPr lang="sk-SK" sz="2400" b="0" cap="none" dirty="0" smtClean="0">
                <a:latin typeface="+mn-lt"/>
              </a:rPr>
              <a:t>ĎAKUJEM ZA POZORNOSŤ.</a:t>
            </a:r>
            <a:endParaRPr lang="en-GB" sz="2400" b="0" cap="none" dirty="0">
              <a:latin typeface="+mn-lt"/>
            </a:endParaRPr>
          </a:p>
        </p:txBody>
      </p:sp>
      <p:pic>
        <p:nvPicPr>
          <p:cNvPr id="4" name="Obrázok 3"/>
          <p:cNvPicPr>
            <a:picLocks noChangeAspect="1"/>
          </p:cNvPicPr>
          <p:nvPr/>
        </p:nvPicPr>
        <p:blipFill>
          <a:blip r:embed="rId2"/>
          <a:stretch>
            <a:fillRect/>
          </a:stretch>
        </p:blipFill>
        <p:spPr>
          <a:xfrm>
            <a:off x="8242080" y="4349579"/>
            <a:ext cx="3736530" cy="2333945"/>
          </a:xfrm>
          <a:prstGeom prst="rect">
            <a:avLst/>
          </a:prstGeom>
          <a:effectLst>
            <a:softEdge rad="635000"/>
          </a:effectLst>
        </p:spPr>
      </p:pic>
    </p:spTree>
    <p:extLst>
      <p:ext uri="{BB962C8B-B14F-4D97-AF65-F5344CB8AC3E}">
        <p14:creationId xmlns:p14="http://schemas.microsoft.com/office/powerpoint/2010/main" val="3970482918"/>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78346F"/>
      </a:dk2>
      <a:lt2>
        <a:srgbClr val="D9A8D2"/>
      </a:lt2>
      <a:accent1>
        <a:srgbClr val="CE57AB"/>
      </a:accent1>
      <a:accent2>
        <a:srgbClr val="8E8EFD"/>
      </a:accent2>
      <a:accent3>
        <a:srgbClr val="7CBCE0"/>
      </a:accent3>
      <a:accent4>
        <a:srgbClr val="70BF9F"/>
      </a:accent4>
      <a:accent5>
        <a:srgbClr val="A5B960"/>
      </a:accent5>
      <a:accent6>
        <a:srgbClr val="D47A57"/>
      </a:accent6>
      <a:hlink>
        <a:srgbClr val="D164DE"/>
      </a:hlink>
      <a:folHlink>
        <a:srgbClr val="BE87C4"/>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D4FE1632-F131-47D3-A814-99E9CD025E2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9704FF4FF09C449B3BA936E1A1364FF" ma:contentTypeVersion="2" ma:contentTypeDescription="Create a new document." ma:contentTypeScope="" ma:versionID="ca438c5d5c3af10dbf09419343077562">
  <xsd:schema xmlns:xsd="http://www.w3.org/2001/XMLSchema" xmlns:xs="http://www.w3.org/2001/XMLSchema" xmlns:p="http://schemas.microsoft.com/office/2006/metadata/properties" xmlns:ns2="b702551a-27e8-48dd-8c57-2ece3171811a" targetNamespace="http://schemas.microsoft.com/office/2006/metadata/properties" ma:root="true" ma:fieldsID="09d9392c161e008b45dfb6c6144fd64c" ns2:_="">
    <xsd:import namespace="b702551a-27e8-48dd-8c57-2ece3171811a"/>
    <xsd:element name="properties">
      <xsd:complexType>
        <xsd:sequence>
          <xsd:element name="documentManagement">
            <xsd:complexType>
              <xsd:all>
                <xsd:element ref="ns2:IsSourcesItem"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02551a-27e8-48dd-8c57-2ece3171811a" elementFormDefault="qualified">
    <xsd:import namespace="http://schemas.microsoft.com/office/2006/documentManagement/types"/>
    <xsd:import namespace="http://schemas.microsoft.com/office/infopath/2007/PartnerControls"/>
    <xsd:element name="IsSourcesItem" ma:index="8" nillable="true" ma:displayName="IsSourcesItem" ma:hidden="true" ma:internalName="IsSourcesItem" ma:readOnly="false">
      <xsd:simpleType>
        <xsd:restriction base="dms:Text">
          <xsd:maxLength value="3"/>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sSourcesItem xmlns="b702551a-27e8-48dd-8c57-2ece3171811a">Yes</IsSourcesItem>
  </documentManagement>
</p:properties>
</file>

<file path=customXml/itemProps1.xml><?xml version="1.0" encoding="utf-8"?>
<ds:datastoreItem xmlns:ds="http://schemas.openxmlformats.org/officeDocument/2006/customXml" ds:itemID="{5EF16089-CC0F-4E58-AECC-50A5785F3076}"/>
</file>

<file path=customXml/itemProps2.xml><?xml version="1.0" encoding="utf-8"?>
<ds:datastoreItem xmlns:ds="http://schemas.openxmlformats.org/officeDocument/2006/customXml" ds:itemID="{E3BDCBFE-F565-4900-8D8C-750C3ECA8FD6}"/>
</file>

<file path=customXml/itemProps3.xml><?xml version="1.0" encoding="utf-8"?>
<ds:datastoreItem xmlns:ds="http://schemas.openxmlformats.org/officeDocument/2006/customXml" ds:itemID="{F84A81AE-EEE4-4DCE-ABFD-3ECD71EBC0E1}"/>
</file>

<file path=docProps/app.xml><?xml version="1.0" encoding="utf-8"?>
<Properties xmlns="http://schemas.openxmlformats.org/officeDocument/2006/extended-properties" xmlns:vt="http://schemas.openxmlformats.org/officeDocument/2006/docPropsVTypes">
  <Template>TM04033921[[fn=Damask]]</Template>
  <TotalTime>1641</TotalTime>
  <Words>544</Words>
  <Application>Microsoft Office PowerPoint</Application>
  <PresentationFormat>Širokouhlá</PresentationFormat>
  <Paragraphs>317</Paragraphs>
  <Slides>13</Slides>
  <Notes>0</Notes>
  <HiddenSlides>0</HiddenSlides>
  <MMClips>0</MMClips>
  <ScaleCrop>false</ScaleCrop>
  <HeadingPairs>
    <vt:vector size="6" baseType="variant">
      <vt:variant>
        <vt:lpstr>Použité písma</vt:lpstr>
      </vt:variant>
      <vt:variant>
        <vt:i4>6</vt:i4>
      </vt:variant>
      <vt:variant>
        <vt:lpstr>Motív</vt:lpstr>
      </vt:variant>
      <vt:variant>
        <vt:i4>1</vt:i4>
      </vt:variant>
      <vt:variant>
        <vt:lpstr>Nadpisy snímok</vt:lpstr>
      </vt:variant>
      <vt:variant>
        <vt:i4>13</vt:i4>
      </vt:variant>
    </vt:vector>
  </HeadingPairs>
  <TitlesOfParts>
    <vt:vector size="20" baseType="lpstr">
      <vt:lpstr>Arial</vt:lpstr>
      <vt:lpstr>Bookman Old Style</vt:lpstr>
      <vt:lpstr>Calibri</vt:lpstr>
      <vt:lpstr>Rockwell</vt:lpstr>
      <vt:lpstr>Times New Roman</vt:lpstr>
      <vt:lpstr>Wingdings</vt:lpstr>
      <vt:lpstr>Damask</vt:lpstr>
      <vt:lpstr>Vyhodnotenie aktuálneho stavu krízovej pripravenosti zdravotníckeho zariadenia   Nemocnica Poprad, a. s.</vt:lpstr>
      <vt:lpstr>Nemocnica Poprad, a.s. je zaradená do siete subjektov hospodárskej mobilizácie vydaním Rozhodnutia MZ SR (č. Z8346-2012-OKM, zo dňa 4.12.2012) a ako SHM vytvára podmienky na poskytovanie zdravotnej starostlivosti obyvateľstvu v čase štátom vyhlásených krízových stavov alebo v čase vyhlásenej mimoriadnej situácie na základe stanovených postupov uvedených v dokumentácii´, uložených na Útvare krízového riadenia a HM Nemocnice Poprad, a.s. („NP, a.s.“).</vt:lpstr>
      <vt:lpstr>KRÍZOVÝ PLÁN  - pozostávajúci z dvanástich osobitých dokumentácií v písomnej forme a v elektronickej podobe v informačnom programe EPSIS JIHM a v súvislosti s krízovou pripravenosťou okrem iného zahŕňa Štruktúru lôžkového fondu NP, a.s. a kapacitu rozšíreného lôžkového fondu, ktorú je schopná NP, a.s. zabezpečiť v prípade krízovej situácie alebo mimoriadnej udalosti ozbrojeným silám, ministerstvu vnútra a obyvateľstvu. </vt:lpstr>
      <vt:lpstr>Prehľad údajov v Krízovom pláne týkajúce sa krízovej pripravenosti NP,a.s. :  - Metodika činnosti NP, a.s. na dosiahnutie stavu pripravenosti: Nemocnica Poprad, a.s. vyrozumieva v prípade krízovej situácie Samostatný odbor krízového riadenia zdravotníctva Prešovského kraja, krízový štáb rokuje o ďalších postupoch. - výdavky HM sú realizované v súlade s Vyhláškou MH SR č. 552/2011 Z. z. o podrobnostiach výdavkov na HM....a v súlade s KO-ME-PO MZ SR č. Z 02842-2012-OKM  (zo dňa18.1.2012 s účinnosťou od 1.2.2012) - opatrenie tvorby štátnych hmotných rezerv na príslušný rok, zabezpečenie a vyskladnenie mobilizačných rezerv (sklad MR – Kysucké Nové Mesto). - evidencia ľudských zdrojov pre potreby plnenia pracovných úloh a evidencia vecných prostriedkov - údaje o náhradných zdrojoch elektrickej energie a a odbernom mieste v čase krízovej situácie alebo mimoriadnej udalosti - údaje o vlastných personálnych podmienkach a o počte zdravotníckeho personálu - údaje o počte oslobodených zamestnancov od výkonu mimoriadnej  alternatívnej služby /37/ - údaje o zdravotnícke technike, o počte a rozmiestnení operačných stolov -údaje o lôžkových a nelôžkových oddeleniach - údaje o výkonových možnostiach pri poskytovaní neodkladnej zdravotnej starostlivosti pri NHPO, v rámci MLF a RLF -údaje o dennej spotrebe vybraných liekov a zdravotníckych pomôcok - údaje o dodávateľských vzťahoch - Príkaz riaditeľa Nemocnice Poprad, a.s. (Ing. Peter Petruš) na zabezpečenie poskytovania zdravotnej starostlivosti v krízovej situácii - zabezpečenie lôžok v SHM pre útvary MV SR na príslušný rok a pre ozbrojené sily SR</vt:lpstr>
      <vt:lpstr>Prezentácia programu PowerPoint</vt:lpstr>
      <vt:lpstr>Zmluvy o uzatvorení budúcej zmluvy  - podľa ústavného zákona č. 227/2002 Z. z. v znení neskorších predpisov so spoločnosťami :   * Imuna Pharm, a.s.- zabezpečenie zdravotníckych pomôcok, infúznych roztokov * Brantner Poprad, s.r.o. – poskytnutie služieb v odpadovom hospodárstve * Biohem, s.r.o. – zabezpečenie krvných vakov * ContiTrade Sovakia, s.r.o. – zabezpečenie pneumatík na motorové vozidlá * Lide Gas, k.s. Košice – zabezpečenie medicinálneho kyslíka * PVPS, a.s. – zabezpečenie pitnej vody pre nemocnicu * Konzeko spol., s.r.o. – odvoz a likvidácia nebezpečného a biologického odpadu * Národná transfúzna služba (NTS) – zabezpečenie krvi v krízovej situácii  Dohody o pomoci za mimoriadnych udalostí a krízových situácií uzatvorené s : Národným ústavom tuberkulózy, pľúcnych chorôb a hrudníkovej chirurgie, Vyšné Hágy  a  s Nemocnicou Dr. Vojtecha Alexandra v Kežmarku, n. o. pre potreby Nemocnice Poprad, a. s., na obdobie mimoriadnych udalostí mimo času vojny a vojnového stavu alebo krízových situácií po vyhlásení stupňov pohotovosti štátu, za účelom zabezpečenia dočasného preloženia ležiacich pacientov. Schválená požiadavka z Imuny Pharm, a.s., Šarišské Michaľany na príslušný rok, na zabezpečenie sortimentu v zásobách mobilizačných rezerv pre odbory chirurgie a odbory vnútorného lekárstva Nemocnice Poprad, a. s.</vt:lpstr>
      <vt:lpstr>Traumatologický plán NP, a.s. - stanovuje súhrn opatrení a postupov na Oddelení úrazovej chirurgie v spolupráci s ďalšími oddeleniami NP, a.s. na zabezpečenie zdravotnej starostlivosti pacientom zraneným v dôsledku hromadného úrazu (nešťastie, havárie, živelné pohromy) - Centrálny príjem NP, a.s. je prvým kontaktom na podanie informácie o hromadnom nešťastí Krajským operačným strediskom /KOS/ integrovaného záchranného systému Krajského úradu v Prešove. * stručný postup v NP, a.s. : - lekár – chirurg na CP overí správu na KOS Prešov a aktivizuje nasledovné zložky : Centrálny príjem, Chirurgické odd., Odd. diagnostickej a intervečnej rádiológie, odd. hematológie s krvnou bankou, OAIM, lekáreň, generálneho riaditeľa, ktorý informuje ÚKR nemocnice, Okresný úrad a SOKRZ Prešov - veliteľ traumatologického plánu (primár odd. úraz. Chirurgie alebo primár CP) uloží konkrétne úlohy lekárom, sestrám a pomocnému personálu, zistí počty voľných lôžok a zabezpečí  spoluprácu zdrav. personálu z ďalších oddelení.    </vt:lpstr>
      <vt:lpstr>Usmernenie regionálneho hygienika so sídlom v Poprade – Havarijný plán v podmienkach Nemocnice Poprad, a.s. :  * realizovaný bude pri výskyte alimentárnych nákaz * na zabezpečenie postupu zameraného na zamedzenie šírenia a likvidáciu vzniknutých nákaz * ambulantnú zdravotnícku starostlivosť a zdrav. starostlivosť o hospitalizovaných pacientov, vrátane materiálneho a technického vybavenia * pokyn pre lekára, ktorý zistil závažné ochorenie, nahlásiť okamžite túto skutočnosť na oddelenie epidemiológie RÚVZ v Poprade regionálny hygienik informuje o vzniknutej epidemiologickej situácii prednostu Okresného úradu, regionálneho hygienika v sídle kraja a hlavného hygienika SR. * mimoriadnu situáciu vyhlasuje regionálny hygienik v zmysle § 12, § 48, ods. 3, zákona NR č. 355/2007 Z. z. – na vykonanie mimoriadnych opatrení na základe epidemiologickej situácie * zasadnutie regionálnej protiepidemickej komisie zvolá Regionálny hygienik (MUDr. Jozef Krak) a pripraví podklady pre vyhlásenie mimoriadnej udalosti.  * členmi RPK z Nemocnice Poprad, a.s. sú Ing. Peter Petruš, gen. riaditeľ,  MUDr. Jozef Tekáč, MPH riaditeľ LPS, Andrea Madejová, SOR ÚKRaHM a MUDr. Dušan Pajerchin, primár dermatovenerologickej ambulancie a MUDr. Irena Petríková, primárka odd. klinickej mikrobiológie * poskytovanie zdravotnej starostlivosti riadia a organizuje v zmysle pokynov a rozhodnutí RPK riaditeľ nemocnice.</vt:lpstr>
      <vt:lpstr>Poskytovanie ústavnej starostlivosti :  - po nariadení ústavnej liečby a izolácie budú pacienti hospitalizovaní nasledovne : a) Geriatrické oddelenie NP, a.s. – bežná kapacita oddelenia 45 lôžok b) rozšírenie kapacity geriatrického oddelenia o 45 lôžok c) FRO Nemocnice Poprad, a.s. – lôžková kapacita 23 lôžok d) po zaplnení týchto kapacít reg. hygienik nariadi reprofilizáciu ďalších lôžkových oddelení Nemocnice Poprad, a.s., reprofilizáciu lôžkového fondu Šrobárovho ústavu detskej tuberkulózy a respiračných chorôb, n. o.  e) odborný dohľad nad ústavnou zdravotnou starostlivosťou chorých, bude vykonávať lekár infekčnej ambulancie NP, a.s. alebo ním poverená osoba f) mikrobiologické laboratórium má byť vybavené tak, aby bolo možné vyšetriť 500 vzoriek denne po dobu 20 dní a zabezpečiť služby v laboratóriách (biochemické, hematologické)  Personálne zabezpečenie zdravotníckych služieb  1) všetci zdravotnícky pracovníci sú povinní prevziať a riadne plniť aj mimoriadne zdravotnícke úlohy uložené dočasne vo všeobecnom záujme 2) gen. riaditeľ Nemocnice Poprad, a.s., riaditeľ Šrobárovho ústavu detskej tuberkulózy a respiračných chorôb, n. o. a ostatní štátni aj neštátni zdravotnícky pracovníci sú povinní plniť všetky úlohy uvedené v stanovenom Havarijnom pláne 3) v prípade potreby region. pandemická komisia nariadi rozšíriť služby v diagnostických laboratóriách  Zrušenie opatrení Havarijného plánu -&gt; reg. Hygienik RÚVZ Poprad svojim rozhodnutím odvolá na základe epidemiologickej situácie v zmysle § 6 zákona NR SR . 355/2007 Z z. O ochrane zdravia ľudí, mimoriadne opatrenia stanovené v tomto HP.  </vt:lpstr>
      <vt:lpstr>Smernica o uplatňovaní zásad ošetrovateľskej starostlivosti o pacienta s podozrením na vysokovirulentnú nákazu v podmienkach NP, a.s. - účelom smernice je ustanoviť :   * materiálne vybavenie pracoviska a postup pre izoláciu osoby podozrivej na vysokovirulentnú nákazu * zásady ošetrovateľskej starostlivosti o pacienta  * zásady pre manipuláciu s biologickým materiálom tretej a štvrtej skupiny rizika vrátane ochrany zdravia zamestnancov</vt:lpstr>
      <vt:lpstr>    Systém vzájomnej komunikácie pri riešení následkov s hromadným postihnutím osôb (NHPO) v rezorte zdravotníctva  * obsahuje klasifikáciu nehôd pre potreby vzájomnej komunikácie a spôsob informovania jednotlivých zložiek  * prvotnú informáciu Nemocnice Poprad, a.s. na príjem alebo hromadný príjem ranených a zasiahnutých  * kontaktné osoby v NP, a.s. pri riešení následkov s hromadným postihnutím osôb  * prehľad momentálnej kapacitnej priepustnosti v NP, a.s. na príjem ranených a zasiahnutých a prehľad priepustnosti po oddeleniach  nemocnice a podľa vážnosti zranenia pacienta  </vt:lpstr>
      <vt:lpstr>Postup pri mimoriadne udalosti : Oznámenie o uložení výbušniny v objekte NP, a.s.  Interný dokument nemocnice obsahuje : * určený postup pri prevzatí výhražného telefonátu o uložení výbušniny alebo pri prevzatí informácie o objavení podozrivého objektu, ktorý vzhľadom pripomína výbušninu, v priestoroch NP, a.s.  * dôležité kontaktné osoby a presné inštrukcie na postup pri takejto udalosti  * zoznam členov evakuačnej komisie  * koordinačný postup v prípade nutnosti evakuácie nemocnice  * rozdelenie pacientov a zásady pri opustení budovy nemocnice </vt:lpstr>
      <vt:lpstr>Z á v e r  Nemocnica Poprad, a.s., SHM, je z hľadiska krízovej pripravenosti pripravená na riešenie mimoriadnych udalostí a krízových situácií.  Na každý mesiac v roku je spracovaný na ÚKRaHM „Plán vyrozumenia členov Krízového štábu Nemocnice Poprad, a.s.“     ĎAKUJEM ZA POZORNOSŤ.</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Vyhodnotenie aktuálneho stavu krízovej pripravenosti zdravotníckeho zariadenia – Nemocnica Poprad, a. s.</dc:title>
  <dc:creator>Andrea Madejová</dc:creator>
  <cp:lastModifiedBy>Andrea Madejová</cp:lastModifiedBy>
  <cp:revision>74</cp:revision>
  <dcterms:created xsi:type="dcterms:W3CDTF">2016-02-15T12:16:12Z</dcterms:created>
  <dcterms:modified xsi:type="dcterms:W3CDTF">2016-02-16T15:37:39Z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0x010100D9704FF4FF09C449B3BA936E1A1364FF</vt:lpwstr>
  </property>
</Properties>
</file>